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9"/>
  </p:notesMasterIdLst>
  <p:handoutMasterIdLst>
    <p:handoutMasterId r:id="rId110"/>
  </p:handoutMasterIdLst>
  <p:sldIdLst>
    <p:sldId id="463" r:id="rId2"/>
    <p:sldId id="464" r:id="rId3"/>
    <p:sldId id="465" r:id="rId4"/>
    <p:sldId id="466" r:id="rId5"/>
    <p:sldId id="467" r:id="rId6"/>
    <p:sldId id="468"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488" r:id="rId27"/>
    <p:sldId id="489" r:id="rId28"/>
    <p:sldId id="490" r:id="rId29"/>
    <p:sldId id="491" r:id="rId30"/>
    <p:sldId id="492" r:id="rId31"/>
    <p:sldId id="493" r:id="rId32"/>
    <p:sldId id="494" r:id="rId33"/>
    <p:sldId id="495" r:id="rId34"/>
    <p:sldId id="496" r:id="rId35"/>
    <p:sldId id="497" r:id="rId36"/>
    <p:sldId id="498" r:id="rId37"/>
    <p:sldId id="499" r:id="rId38"/>
    <p:sldId id="500" r:id="rId39"/>
    <p:sldId id="501" r:id="rId40"/>
    <p:sldId id="502" r:id="rId41"/>
    <p:sldId id="503"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256" r:id="rId56"/>
    <p:sldId id="313" r:id="rId57"/>
    <p:sldId id="351" r:id="rId58"/>
    <p:sldId id="314" r:id="rId59"/>
    <p:sldId id="315" r:id="rId60"/>
    <p:sldId id="316" r:id="rId61"/>
    <p:sldId id="320" r:id="rId62"/>
    <p:sldId id="321" r:id="rId63"/>
    <p:sldId id="340" r:id="rId64"/>
    <p:sldId id="322" r:id="rId65"/>
    <p:sldId id="354" r:id="rId66"/>
    <p:sldId id="365" r:id="rId67"/>
    <p:sldId id="366" r:id="rId68"/>
    <p:sldId id="379" r:id="rId69"/>
    <p:sldId id="380" r:id="rId70"/>
    <p:sldId id="381" r:id="rId71"/>
    <p:sldId id="382" r:id="rId72"/>
    <p:sldId id="384" r:id="rId73"/>
    <p:sldId id="385" r:id="rId74"/>
    <p:sldId id="357" r:id="rId75"/>
    <p:sldId id="358" r:id="rId76"/>
    <p:sldId id="359" r:id="rId77"/>
    <p:sldId id="360" r:id="rId78"/>
    <p:sldId id="361" r:id="rId79"/>
    <p:sldId id="363" r:id="rId80"/>
    <p:sldId id="364" r:id="rId81"/>
    <p:sldId id="383" r:id="rId82"/>
    <p:sldId id="326" r:id="rId83"/>
    <p:sldId id="327" r:id="rId84"/>
    <p:sldId id="328" r:id="rId85"/>
    <p:sldId id="342" r:id="rId86"/>
    <p:sldId id="330" r:id="rId87"/>
    <p:sldId id="331" r:id="rId88"/>
    <p:sldId id="337" r:id="rId89"/>
    <p:sldId id="339" r:id="rId90"/>
    <p:sldId id="332" r:id="rId91"/>
    <p:sldId id="333" r:id="rId92"/>
    <p:sldId id="334" r:id="rId93"/>
    <p:sldId id="335" r:id="rId94"/>
    <p:sldId id="329" r:id="rId95"/>
    <p:sldId id="343" r:id="rId96"/>
    <p:sldId id="460" r:id="rId97"/>
    <p:sldId id="517" r:id="rId98"/>
    <p:sldId id="518" r:id="rId99"/>
    <p:sldId id="519" r:id="rId100"/>
    <p:sldId id="520" r:id="rId101"/>
    <p:sldId id="521" r:id="rId102"/>
    <p:sldId id="522" r:id="rId103"/>
    <p:sldId id="523" r:id="rId104"/>
    <p:sldId id="524" r:id="rId105"/>
    <p:sldId id="525" r:id="rId106"/>
    <p:sldId id="526" r:id="rId107"/>
    <p:sldId id="527"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04" y="-392"/>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6" d="100"/>
        <a:sy n="106" d="100"/>
      </p:scale>
      <p:origin x="0" y="0"/>
    </p:cViewPr>
  </p:sorterViewPr>
  <p:notesViewPr>
    <p:cSldViewPr snapToGrid="0">
      <p:cViewPr varScale="1">
        <p:scale>
          <a:sx n="74" d="100"/>
          <a:sy n="74" d="100"/>
        </p:scale>
        <p:origin x="-252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handoutMaster" Target="handoutMasters/handout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07CFAE-1330-C643-B670-D63DB4110F3D}" type="datetimeFigureOut">
              <a:rPr lang="en-US" smtClean="0"/>
              <a:t>2/5/13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51AC37-5A08-584B-9551-DADF072337AE}" type="slidenum">
              <a:rPr lang="en-US" smtClean="0"/>
              <a:t>‹#›</a:t>
            </a:fld>
            <a:endParaRPr lang="en-US"/>
          </a:p>
        </p:txBody>
      </p:sp>
    </p:spTree>
    <p:extLst>
      <p:ext uri="{BB962C8B-B14F-4D97-AF65-F5344CB8AC3E}">
        <p14:creationId xmlns:p14="http://schemas.microsoft.com/office/powerpoint/2010/main" val="2400648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5F5EDF-EE92-A246-94D5-78D9D0CAF9E3}" type="slidenum">
              <a:rPr lang="en-US"/>
              <a:pPr/>
              <a:t>‹#›</a:t>
            </a:fld>
            <a:endParaRPr lang="en-US"/>
          </a:p>
        </p:txBody>
      </p:sp>
    </p:spTree>
    <p:extLst>
      <p:ext uri="{BB962C8B-B14F-4D97-AF65-F5344CB8AC3E}">
        <p14:creationId xmlns:p14="http://schemas.microsoft.com/office/powerpoint/2010/main" val="4265554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iris.edu/spud/gmv/4841"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ps.alaska.edu/ronni/sendai2011.html" TargetMode="External"/><Relationship Id="rId4" Type="http://schemas.openxmlformats.org/officeDocument/2006/relationships/hyperlink" Target="http://gmt.soest.hawaii.edu" TargetMode="External"/><Relationship Id="rId5" Type="http://schemas.openxmlformats.org/officeDocument/2006/relationships/hyperlink" Target="http://www.youtube.com/watch?v=1QCcVqZgNKw" TargetMode="External"/><Relationship Id="rId6" Type="http://schemas.openxmlformats.org/officeDocument/2006/relationships/hyperlink" Target="http://rtgps.com/rtnet_dl_eq.php"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From south to north the volcanoes west of Albuquerque : AJ, Black, and Vulcan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Earth's tectonic plates are constantly moving, grinding, and crumpling in an inexorably slow but measurable, dance.</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The temporal and spatial scales of plate tectonics and other Earth processes can be difficult to understand for many learners.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Many volcanoes take thousands of years to form, others can grow overnight.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the cinder cone volcano Paricutin appeared in a Mexican cornfield on February 20, 1943</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A98BC5-4D6A-9D46-8EDE-C5249142B914}"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6B38CF-CEFB-FA4E-B411-4D76FD3656B9}" type="slidenum">
              <a:rPr lang="en-US" sz="1200"/>
              <a:pPr eaLnBrk="1" hangingPunct="1"/>
              <a:t>11</a:t>
            </a:fld>
            <a:endParaRPr lang="en-US" sz="1200"/>
          </a:p>
        </p:txBody>
      </p:sp>
      <p:sp>
        <p:nvSpPr>
          <p:cNvPr id="36866" name="Rectangle 2"/>
          <p:cNvSpPr>
            <a:spLocks noGrp="1" noRot="1" noChangeAspect="1" noChangeArrowheads="1" noTextEdit="1"/>
          </p:cNvSpPr>
          <p:nvPr>
            <p:ph type="sldImg"/>
          </p:nvPr>
        </p:nvSpPr>
        <p:spPr>
          <a:xfrm>
            <a:off x="1144588" y="684213"/>
            <a:ext cx="4572000" cy="3429000"/>
          </a:xfrm>
          <a:ln/>
        </p:spPr>
      </p:sp>
      <p:sp>
        <p:nvSpPr>
          <p:cNvPr id="3686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sub-centimeter accuracy.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EEF793-64E7-BE4E-BD35-60822DFF6D59}" type="slidenum">
              <a:rPr lang="en-US" sz="1200"/>
              <a:pPr eaLnBrk="1" hangingPunct="1"/>
              <a:t>12</a:t>
            </a:fld>
            <a:endParaRPr lang="en-US" sz="1200"/>
          </a:p>
        </p:txBody>
      </p:sp>
      <p:sp>
        <p:nvSpPr>
          <p:cNvPr id="38914" name="Rectangle 2"/>
          <p:cNvSpPr>
            <a:spLocks noGrp="1" noRot="1" noChangeAspect="1" noChangeArrowheads="1" noTextEdit="1"/>
          </p:cNvSpPr>
          <p:nvPr>
            <p:ph type="sldImg"/>
          </p:nvPr>
        </p:nvSpPr>
        <p:spPr>
          <a:xfrm>
            <a:off x="1144588" y="684213"/>
            <a:ext cx="4572000" cy="3429000"/>
          </a:xfrm>
          <a:ln/>
        </p:spPr>
      </p:sp>
      <p:sp>
        <p:nvSpPr>
          <p:cNvPr id="3891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GPS stations are installed permanently into the ground; </a:t>
            </a:r>
            <a:r>
              <a:rPr lang="en-US" sz="1800" b="1">
                <a:ea typeface="ＭＳ Ｐゴシック" charset="0"/>
                <a:cs typeface="ＭＳ Ｐゴシック" charset="0"/>
              </a:rPr>
              <a:t>as the land moves so do the GPS stations.</a:t>
            </a:r>
            <a:r>
              <a:rPr lang="en-US" b="1">
                <a:ea typeface="ＭＳ Ｐゴシック" charset="0"/>
                <a:cs typeface="ＭＳ Ｐゴシック" charset="0"/>
              </a:rPr>
              <a:t> </a:t>
            </a:r>
            <a:br>
              <a:rPr lang="en-US" b="1">
                <a:ea typeface="ＭＳ Ｐゴシック" charset="0"/>
                <a:cs typeface="ＭＳ Ｐゴシック" charset="0"/>
              </a:rPr>
            </a:br>
            <a:r>
              <a:rPr lang="en-US" b="1">
                <a:ea typeface="ＭＳ Ｐゴシック" charset="0"/>
                <a:cs typeface="ＭＳ Ｐゴシック" charset="0"/>
              </a:rPr>
              <a:t/>
            </a:r>
            <a:br>
              <a:rPr lang="en-US" b="1">
                <a:ea typeface="ＭＳ Ｐゴシック" charset="0"/>
                <a:cs typeface="ＭＳ Ｐゴシック" charset="0"/>
              </a:rPr>
            </a:br>
            <a:endParaRPr lang="en-US" b="1">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328E98-3F03-BD4F-8B4C-918416DF8E69}" type="slidenum">
              <a:rPr lang="en-US" sz="1200"/>
              <a:pPr eaLnBrk="1" hangingPunct="1"/>
              <a:t>13</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AC030E-7B0D-6D44-9F69-AB436276F524}" type="slidenum">
              <a:rPr lang="en-US" sz="1200"/>
              <a:pPr eaLnBrk="1" hangingPunct="1"/>
              <a:t>14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red arrow is really just an arrow… there is no scale to show the rate of motion.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16B704-C66C-4A42-8B69-25FA92582CB1}" type="slidenum">
              <a:rPr lang="en-US" sz="1200"/>
              <a:pPr eaLnBrk="1" hangingPunct="1"/>
              <a:t>15</a:t>
            </a:fld>
            <a:endParaRPr lang="en-US" sz="1200"/>
          </a:p>
        </p:txBody>
      </p:sp>
      <p:sp>
        <p:nvSpPr>
          <p:cNvPr id="45058" name="Rectangle 2"/>
          <p:cNvSpPr>
            <a:spLocks noGrp="1" noRot="1" noChangeAspect="1" noChangeArrowheads="1" noTextEdit="1"/>
          </p:cNvSpPr>
          <p:nvPr>
            <p:ph type="sldImg"/>
          </p:nvPr>
        </p:nvSpPr>
        <p:spPr>
          <a:xfrm>
            <a:off x="1144588" y="684213"/>
            <a:ext cx="4572000" cy="3429000"/>
          </a:xfrm>
          <a:ln/>
        </p:spPr>
      </p:sp>
      <p:sp>
        <p:nvSpPr>
          <p:cNvPr id="4505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write: This is a tectonic plate.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5F960F-82A2-CE44-9FC4-D15CC1106791}" type="slidenum">
              <a:rPr lang="en-US" sz="1200"/>
              <a:pPr eaLnBrk="1" hangingPunct="1"/>
              <a:t>17</a:t>
            </a:fld>
            <a:endParaRPr lang="en-US" sz="1200"/>
          </a:p>
        </p:txBody>
      </p:sp>
      <p:sp>
        <p:nvSpPr>
          <p:cNvPr id="48130" name="Rectangle 2"/>
          <p:cNvSpPr>
            <a:spLocks noGrp="1" noRot="1" noChangeAspect="1" noChangeArrowheads="1" noTextEdit="1"/>
          </p:cNvSpPr>
          <p:nvPr>
            <p:ph type="sldImg"/>
          </p:nvPr>
        </p:nvSpPr>
        <p:spPr>
          <a:xfrm>
            <a:off x="1144588" y="684213"/>
            <a:ext cx="4572000" cy="3429000"/>
          </a:xfrm>
          <a:ln/>
        </p:spPr>
      </p:sp>
      <p:sp>
        <p:nvSpPr>
          <p:cNvPr id="481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data from the GPS stations run by UNAVCO's Plate Boundary Observatory (which is one of the EarthScope projects) is freely available to the public. Each GPS station has a data file which contains the daily change in position.</a:t>
            </a:r>
          </a:p>
          <a:p>
            <a:endParaRPr lang="en-US">
              <a:ea typeface="ＭＳ Ｐゴシック" charset="0"/>
              <a:cs typeface="ＭＳ Ｐゴシック" charset="0"/>
            </a:endParaRPr>
          </a:p>
          <a:p>
            <a:r>
              <a:rPr lang="en-US">
                <a:ea typeface="ＭＳ Ｐゴシック" charset="0"/>
                <a:cs typeface="ＭＳ Ｐゴシック" charset="0"/>
              </a:rPr>
              <a:t>UNAVCO began providing processed data since Jan 1, 2004… Although some GPS stations were installed prior to this date, currently only data after January 1, 2004 is available.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E87C3C-FA2A-2F46-81BA-99B351D1ACFB}" type="slidenum">
              <a:rPr lang="en-US" sz="1200"/>
              <a:pPr eaLnBrk="1" hangingPunct="1"/>
              <a:t>18</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a:ea typeface="ＭＳ Ｐゴシック" charset="0"/>
                <a:cs typeface="ＭＳ Ｐゴシック" charset="0"/>
              </a:rPr>
              <a:t>After processing, the data is provided in a coordinate system (latitude and longitude) then converted to millimeters of offset</a:t>
            </a:r>
          </a:p>
          <a:p>
            <a:endParaRPr lang="en-US">
              <a:ea typeface="ＭＳ Ｐゴシック" charset="0"/>
              <a:cs typeface="ＭＳ Ｐゴシック" charset="0"/>
            </a:endParaRPr>
          </a:p>
          <a:p>
            <a:r>
              <a:rPr lang="en-US">
                <a:ea typeface="ＭＳ Ｐゴシック" charset="0"/>
                <a:cs typeface="ＭＳ Ｐゴシック" charset="0"/>
              </a:rPr>
              <a:t>The beginning of the data is not at zero because the offset is measured from a data point in the middle of the dataset </a:t>
            </a:r>
          </a:p>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6C4FCB-716A-6143-B542-A920E1E6343D}" type="slidenum">
              <a:rPr lang="en-US" sz="1200"/>
              <a:pPr eaLnBrk="1" hangingPunct="1"/>
              <a:t>19</a:t>
            </a:fld>
            <a:endParaRPr lang="en-US" sz="1200"/>
          </a:p>
        </p:txBody>
      </p:sp>
      <p:sp>
        <p:nvSpPr>
          <p:cNvPr id="52226" name="Rectangle 2"/>
          <p:cNvSpPr>
            <a:spLocks noGrp="1" noRot="1" noChangeAspect="1" noChangeArrowheads="1" noTextEdit="1"/>
          </p:cNvSpPr>
          <p:nvPr>
            <p:ph type="sldImg"/>
          </p:nvPr>
        </p:nvSpPr>
        <p:spPr>
          <a:xfrm>
            <a:off x="1144588" y="684213"/>
            <a:ext cx="4572000" cy="3429000"/>
          </a:xfrm>
          <a:ln/>
        </p:spPr>
      </p:sp>
      <p:sp>
        <p:nvSpPr>
          <p:cNvPr id="5222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Note that the examples we do in this activity use months of the year.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A6DD04-66A1-5D4B-8D5E-77737D1DBAD3}" type="slidenum">
              <a:rPr lang="en-US" sz="1200"/>
              <a:pPr eaLnBrk="1" hangingPunct="1"/>
              <a:t>20</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DB9C57-1D89-1A44-8145-D2236F15E232}" type="slidenum">
              <a:rPr lang="en-US" sz="1200"/>
              <a:pPr eaLnBrk="1" hangingPunct="1"/>
              <a:t>21</a:t>
            </a:fld>
            <a:endParaRPr lang="en-US" sz="1200"/>
          </a:p>
        </p:txBody>
      </p:sp>
      <p:sp>
        <p:nvSpPr>
          <p:cNvPr id="56322" name="Rectangle 2"/>
          <p:cNvSpPr>
            <a:spLocks noGrp="1" noRot="1" noChangeAspect="1" noChangeArrowheads="1" noTextEdit="1"/>
          </p:cNvSpPr>
          <p:nvPr>
            <p:ph type="sldImg"/>
          </p:nvPr>
        </p:nvSpPr>
        <p:spPr>
          <a:xfrm>
            <a:off x="1144588" y="684213"/>
            <a:ext cx="4572000" cy="3429000"/>
          </a:xfrm>
          <a:ln/>
        </p:spPr>
      </p:sp>
      <p:sp>
        <p:nvSpPr>
          <p:cNvPr id="563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on screen while students work. Or do so a class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D7832-82B3-A743-923B-C7D24837E0B7}" type="slidenum">
              <a:rPr lang="en-US" sz="1200"/>
              <a:pPr eaLnBrk="1" hangingPunct="1"/>
              <a:t>3</a:t>
            </a:fld>
            <a:endParaRPr lang="en-US" sz="1200"/>
          </a:p>
        </p:txBody>
      </p:sp>
      <p:sp>
        <p:nvSpPr>
          <p:cNvPr id="20482" name="Rectangle 2"/>
          <p:cNvSpPr>
            <a:spLocks noGrp="1" noRot="1" noChangeAspect="1" noChangeArrowheads="1" noTextEdit="1"/>
          </p:cNvSpPr>
          <p:nvPr>
            <p:ph type="sldImg"/>
          </p:nvPr>
        </p:nvSpPr>
        <p:spPr>
          <a:xfrm>
            <a:off x="1144588" y="685800"/>
            <a:ext cx="4570412" cy="3429000"/>
          </a:xfrm>
          <a:ln/>
        </p:spPr>
      </p:sp>
      <p:sp>
        <p:nvSpPr>
          <p:cNvPr id="20483" name="Rectangle 3"/>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Explain again what the vector arrows mean and walk through the map to point out interesting areas.</a:t>
            </a:r>
          </a:p>
          <a:p>
            <a:pPr eaLnBrk="1" hangingPunct="1"/>
            <a:r>
              <a:rPr lang="en-US">
                <a:ea typeface="ＭＳ Ｐゴシック" charset="0"/>
                <a:cs typeface="ＭＳ Ｐゴシック" charset="0"/>
              </a:rPr>
              <a:t>Explain reference frame …</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It is the visual display of GPS, LiDAR, InSAR data, however, that helps make plate tectonics come alive for learners as a process that is happening in the present. </a:t>
            </a:r>
          </a:p>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ADCCF-99CB-4248-A0C2-2EABABB395C9}" type="slidenum">
              <a:rPr lang="en-US" sz="1200"/>
              <a:pPr eaLnBrk="1" hangingPunct="1"/>
              <a:t>28</a:t>
            </a:fld>
            <a:endParaRPr lang="en-US" sz="1200"/>
          </a:p>
        </p:txBody>
      </p:sp>
      <p:sp>
        <p:nvSpPr>
          <p:cNvPr id="64514" name="Rectangle 2"/>
          <p:cNvSpPr>
            <a:spLocks noGrp="1" noRot="1" noChangeAspect="1" noChangeArrowheads="1" noTextEdit="1"/>
          </p:cNvSpPr>
          <p:nvPr>
            <p:ph type="sldImg"/>
          </p:nvPr>
        </p:nvSpPr>
        <p:spPr>
          <a:xfrm>
            <a:off x="1144588" y="684213"/>
            <a:ext cx="4572000" cy="3429000"/>
          </a:xfrm>
          <a:ln/>
        </p:spPr>
      </p:sp>
      <p:sp>
        <p:nvSpPr>
          <p:cNvPr id="6451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3AF6A8-3948-6847-97EC-C407CCD021EC}" type="slidenum">
              <a:rPr lang="en-US" sz="1200"/>
              <a:pPr eaLnBrk="1" hangingPunct="1"/>
              <a:t>29</a:t>
            </a:fld>
            <a:endParaRPr lang="en-US" sz="1200"/>
          </a:p>
        </p:txBody>
      </p:sp>
      <p:sp>
        <p:nvSpPr>
          <p:cNvPr id="66562" name="Rectangle 2"/>
          <p:cNvSpPr>
            <a:spLocks noGrp="1" noRot="1" noChangeAspect="1" noChangeArrowheads="1" noTextEdit="1"/>
          </p:cNvSpPr>
          <p:nvPr>
            <p:ph type="sldImg"/>
          </p:nvPr>
        </p:nvSpPr>
        <p:spPr>
          <a:xfrm>
            <a:off x="1144588" y="684213"/>
            <a:ext cx="4572000" cy="3429000"/>
          </a:xfrm>
          <a:ln/>
        </p:spPr>
      </p:sp>
      <p:sp>
        <p:nvSpPr>
          <p:cNvPr id="6656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B6B76E-49A9-1141-A720-36B93DEE3AC9}" type="slidenum">
              <a:rPr lang="en-US" sz="1200"/>
              <a:pPr eaLnBrk="1" hangingPunct="1"/>
              <a:t>30</a:t>
            </a:fld>
            <a:endParaRPr lang="en-US" sz="120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on screen while students work. Or do so a class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638636-1109-FF45-860C-6AED345D5834}" type="slidenum">
              <a:rPr lang="en-US" sz="1200"/>
              <a:pPr eaLnBrk="1" hangingPunct="1"/>
              <a:t>31</a:t>
            </a:fld>
            <a:endParaRPr lang="en-US" sz="1200"/>
          </a:p>
        </p:txBody>
      </p:sp>
      <p:sp>
        <p:nvSpPr>
          <p:cNvPr id="70658" name="Rectangle 2"/>
          <p:cNvSpPr>
            <a:spLocks noGrp="1" noRot="1" noChangeAspect="1" noChangeArrowheads="1" noTextEdit="1"/>
          </p:cNvSpPr>
          <p:nvPr>
            <p:ph type="sldImg"/>
          </p:nvPr>
        </p:nvSpPr>
        <p:spPr>
          <a:xfrm>
            <a:off x="1144588" y="684213"/>
            <a:ext cx="4572000" cy="3429000"/>
          </a:xfrm>
          <a:ln/>
        </p:spPr>
      </p:sp>
      <p:sp>
        <p:nvSpPr>
          <p:cNvPr id="7065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on screen while students work. Or do as a class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CA9401-656E-E348-B780-53C9FAB80320}" type="slidenum">
              <a:rPr lang="en-US" sz="1200"/>
              <a:pPr eaLnBrk="1" hangingPunct="1"/>
              <a:t>32</a:t>
            </a:fld>
            <a:endParaRPr lang="en-US" sz="1200"/>
          </a:p>
        </p:txBody>
      </p:sp>
      <p:sp>
        <p:nvSpPr>
          <p:cNvPr id="72706" name="Rectangle 2"/>
          <p:cNvSpPr>
            <a:spLocks noGrp="1" noRot="1" noChangeAspect="1" noChangeArrowheads="1" noTextEdit="1"/>
          </p:cNvSpPr>
          <p:nvPr>
            <p:ph type="sldImg"/>
          </p:nvPr>
        </p:nvSpPr>
        <p:spPr>
          <a:xfrm>
            <a:off x="1144588" y="684213"/>
            <a:ext cx="4572000" cy="3429000"/>
          </a:xfrm>
          <a:ln/>
        </p:spPr>
      </p:sp>
      <p:sp>
        <p:nvSpPr>
          <p:cNvPr id="7270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overhead while students plot points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DE63A0-D450-184A-9CF1-8B2D3709EBC2}" type="slidenum">
              <a:rPr lang="en-US" sz="1200"/>
              <a:pPr eaLnBrk="1" hangingPunct="1"/>
              <a:t>33</a:t>
            </a:fld>
            <a:endParaRPr lang="en-US" sz="1200"/>
          </a:p>
        </p:txBody>
      </p:sp>
      <p:sp>
        <p:nvSpPr>
          <p:cNvPr id="74754" name="Rectangle 2"/>
          <p:cNvSpPr>
            <a:spLocks noGrp="1" noRot="1" noChangeAspect="1" noChangeArrowheads="1" noTextEdit="1"/>
          </p:cNvSpPr>
          <p:nvPr>
            <p:ph type="sldImg"/>
          </p:nvPr>
        </p:nvSpPr>
        <p:spPr>
          <a:xfrm>
            <a:off x="1144588" y="684213"/>
            <a:ext cx="4572000" cy="3429000"/>
          </a:xfrm>
          <a:ln/>
        </p:spPr>
      </p:sp>
      <p:sp>
        <p:nvSpPr>
          <p:cNvPr id="7475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overhead while students plot points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3502B1-F1ED-2841-BEE6-53ADEBD73833}" type="slidenum">
              <a:rPr lang="en-US" sz="1200"/>
              <a:pPr eaLnBrk="1" hangingPunct="1"/>
              <a:t>34</a:t>
            </a:fld>
            <a:endParaRPr lang="en-US" sz="1200"/>
          </a:p>
        </p:txBody>
      </p:sp>
      <p:sp>
        <p:nvSpPr>
          <p:cNvPr id="76802" name="Rectangle 2"/>
          <p:cNvSpPr>
            <a:spLocks noGrp="1" noRot="1" noChangeAspect="1" noChangeArrowheads="1" noTextEdit="1"/>
          </p:cNvSpPr>
          <p:nvPr>
            <p:ph type="sldImg"/>
          </p:nvPr>
        </p:nvSpPr>
        <p:spPr>
          <a:xfrm>
            <a:off x="1144588" y="684213"/>
            <a:ext cx="4572000" cy="3429000"/>
          </a:xfrm>
          <a:ln/>
        </p:spPr>
      </p:sp>
      <p:sp>
        <p:nvSpPr>
          <p:cNvPr id="7680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Leave overhead while students plot points</a:t>
            </a:r>
          </a:p>
          <a:p>
            <a:endParaRPr lang="en-US">
              <a:ea typeface="ＭＳ Ｐゴシック" charset="0"/>
              <a:cs typeface="ＭＳ Ｐゴシック" charset="0"/>
            </a:endParaRPr>
          </a:p>
          <a:p>
            <a:r>
              <a:rPr lang="en-US">
                <a:ea typeface="ＭＳ Ｐゴシック" charset="0"/>
                <a:cs typeface="ＭＳ Ｐゴシック" charset="0"/>
              </a:rPr>
              <a:t>This is slide builds per click – first click shows the points; second click shows the arrow</a:t>
            </a:r>
          </a:p>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E1F16B-BA1C-0E40-9F4D-80DEC2D93C2D}" type="slidenum">
              <a:rPr lang="en-US" sz="1200"/>
              <a:pPr eaLnBrk="1" hangingPunct="1"/>
              <a:t>35</a:t>
            </a:fld>
            <a:endParaRPr lang="en-US" sz="1200"/>
          </a:p>
        </p:txBody>
      </p:sp>
      <p:sp>
        <p:nvSpPr>
          <p:cNvPr id="78850" name="Rectangle 2"/>
          <p:cNvSpPr>
            <a:spLocks noGrp="1" noRot="1" noChangeAspect="1" noChangeArrowheads="1" noTextEdit="1"/>
          </p:cNvSpPr>
          <p:nvPr>
            <p:ph type="sldImg"/>
          </p:nvPr>
        </p:nvSpPr>
        <p:spPr>
          <a:xfrm>
            <a:off x="1144588" y="684213"/>
            <a:ext cx="4572000" cy="3429000"/>
          </a:xfrm>
          <a:ln/>
        </p:spPr>
      </p:sp>
      <p:sp>
        <p:nvSpPr>
          <p:cNvPr id="7885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18E53E-7963-6B45-9BBC-1A8F51138CF9}" type="slidenum">
              <a:rPr lang="en-US" sz="1200"/>
              <a:pPr eaLnBrk="1" hangingPunct="1"/>
              <a:t>36</a:t>
            </a:fld>
            <a:endParaRPr lang="en-US" sz="1200"/>
          </a:p>
        </p:txBody>
      </p:sp>
      <p:sp>
        <p:nvSpPr>
          <p:cNvPr id="80898" name="Rectangle 2"/>
          <p:cNvSpPr>
            <a:spLocks noGrp="1" noRot="1" noChangeAspect="1" noChangeArrowheads="1" noTextEdit="1"/>
          </p:cNvSpPr>
          <p:nvPr>
            <p:ph type="sldImg"/>
          </p:nvPr>
        </p:nvSpPr>
        <p:spPr>
          <a:xfrm>
            <a:off x="1144588" y="684213"/>
            <a:ext cx="4572000" cy="3429000"/>
          </a:xfrm>
          <a:ln/>
        </p:spPr>
      </p:sp>
      <p:sp>
        <p:nvSpPr>
          <p:cNvPr id="8089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B13455-F3A5-CF4A-B802-7F4E477755D6}" type="slidenum">
              <a:rPr lang="en-US" sz="1200"/>
              <a:pPr eaLnBrk="1" hangingPunct="1"/>
              <a:t>52</a:t>
            </a:fld>
            <a:endParaRPr lang="en-US" sz="1200"/>
          </a:p>
        </p:txBody>
      </p:sp>
      <p:sp>
        <p:nvSpPr>
          <p:cNvPr id="98306" name="Rectangle 2"/>
          <p:cNvSpPr>
            <a:spLocks noGrp="1" noRot="1" noChangeAspect="1" noChangeArrowheads="1" noTextEdit="1"/>
          </p:cNvSpPr>
          <p:nvPr>
            <p:ph type="sldImg"/>
          </p:nvPr>
        </p:nvSpPr>
        <p:spPr>
          <a:xfrm>
            <a:off x="1144588" y="684213"/>
            <a:ext cx="4572000" cy="3429000"/>
          </a:xfrm>
          <a:ln/>
        </p:spPr>
      </p:sp>
      <p:sp>
        <p:nvSpPr>
          <p:cNvPr id="9830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3C15DF-37D4-D141-8F2F-54BF5DB706FA}" type="slidenum">
              <a:rPr lang="en-US" sz="1200"/>
              <a:pPr eaLnBrk="1" hangingPunct="1"/>
              <a:t>4</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It is the visual display of GPS, LiDAR, InSAR data, however, that helps make plate tectonics come alive for learners as a process that is happening in the present. </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Scale – approx 20 mm/yr for vectors in Iceland</a:t>
            </a:r>
          </a:p>
          <a:p>
            <a:pPr eaLnBrk="1" hangingPunct="1"/>
            <a:r>
              <a:rPr lang="en-US">
                <a:ea typeface="ＭＳ Ｐゴシック" charset="0"/>
                <a:cs typeface="Arial" charset="0"/>
              </a:rPr>
              <a:t>Reference Frame: No Net Rotation – using the velocity viewer</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20F5F5-58AD-DF44-B465-C17421FFAF92}" type="slidenum">
              <a:rPr lang="en-US"/>
              <a:pPr eaLnBrk="1" hangingPunct="1"/>
              <a:t>55</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3322AF8-A724-724B-8C02-A7E6B5609A22}" type="slidenum">
              <a:rPr lang="en-US"/>
              <a:pPr eaLnBrk="1" hangingPunct="1"/>
              <a:t>56</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B03DB1-E488-164F-AB6C-4CFE3F529312}" type="slidenum">
              <a:rPr lang="en-US"/>
              <a:pPr eaLnBrk="1" hangingPunct="1"/>
              <a:t>58</a:t>
            </a:fld>
            <a:endParaRPr lang="en-US"/>
          </a:p>
        </p:txBody>
      </p:sp>
      <p:sp>
        <p:nvSpPr>
          <p:cNvPr id="43011" name="Rectangle 2"/>
          <p:cNvSpPr>
            <a:spLocks noGrp="1" noRot="1" noChangeAspect="1" noChangeArrowheads="1" noTextEdit="1"/>
          </p:cNvSpPr>
          <p:nvPr>
            <p:ph type="sldImg"/>
          </p:nvPr>
        </p:nvSpPr>
        <p:spPr>
          <a:xfrm>
            <a:off x="1143000" y="682625"/>
            <a:ext cx="4573588" cy="3430588"/>
          </a:xfrm>
          <a:ln/>
        </p:spPr>
      </p:sp>
      <p:sp>
        <p:nvSpPr>
          <p:cNvPr id="43012"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data from the GPS stations run by UNAVCO's Plate Boundary Observatory (which is one of the EarthScope projects) is freely available to the public. Each GPS station has a data file which contains the daily change in position.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UNAVCO began providing processed data since Jan 1, 2004… Although some GPS stations were installed prior to this date, currently only data after January 1, 2004 is available.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1477F0-7D04-FB45-B475-2A1E6CA837FC}" type="slidenum">
              <a:rPr lang="en-US"/>
              <a:pPr eaLnBrk="1" hangingPunct="1"/>
              <a:t>59</a:t>
            </a:fld>
            <a:endParaRPr lang="en-US"/>
          </a:p>
        </p:txBody>
      </p:sp>
      <p:sp>
        <p:nvSpPr>
          <p:cNvPr id="44035" name="Rectangle 2"/>
          <p:cNvSpPr>
            <a:spLocks noGrp="1" noRot="1" noChangeAspect="1" noChangeArrowheads="1" noTextEdit="1"/>
          </p:cNvSpPr>
          <p:nvPr>
            <p:ph type="sldImg"/>
          </p:nvPr>
        </p:nvSpPr>
        <p:spPr>
          <a:xfrm>
            <a:off x="1143000" y="682625"/>
            <a:ext cx="4573588" cy="3430588"/>
          </a:xfrm>
          <a:ln/>
        </p:spPr>
      </p:sp>
      <p:sp>
        <p:nvSpPr>
          <p:cNvPr id="44036"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3E07AA-61D6-4C45-B376-251100BBD57B}" type="slidenum">
              <a:rPr lang="en-US"/>
              <a:pPr eaLnBrk="1" hangingPunct="1"/>
              <a:t>60</a:t>
            </a:fld>
            <a:endParaRPr lang="en-US"/>
          </a:p>
        </p:txBody>
      </p:sp>
      <p:sp>
        <p:nvSpPr>
          <p:cNvPr id="45059" name="Rectangle 2"/>
          <p:cNvSpPr>
            <a:spLocks noGrp="1" noRot="1" noChangeAspect="1" noChangeArrowheads="1" noTextEdit="1"/>
          </p:cNvSpPr>
          <p:nvPr>
            <p:ph type="sldImg"/>
          </p:nvPr>
        </p:nvSpPr>
        <p:spPr>
          <a:xfrm>
            <a:off x="1143000" y="682625"/>
            <a:ext cx="4573588" cy="3430588"/>
          </a:xfrm>
          <a:ln/>
        </p:spPr>
      </p:sp>
      <p:sp>
        <p:nvSpPr>
          <p:cNvPr id="45060"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examples we do in this activity use months of the year.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23CA69D-3F2B-B04F-B29A-07A17D24595C}" type="slidenum">
              <a:rPr lang="en-US"/>
              <a:pPr eaLnBrk="1" hangingPunct="1"/>
              <a:t>61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16513C5-15A2-384D-9C40-A1D842DBAAFD}" type="slidenum">
              <a:rPr lang="en-US"/>
              <a:pPr eaLnBrk="1" hangingPunct="1"/>
              <a:t>62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E3CC1-DE39-7446-8AF0-77BF428C53B9}" type="slidenum">
              <a:rPr lang="en-US" sz="1200"/>
              <a:pPr eaLnBrk="1" hangingPunct="1"/>
              <a:t>63</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06BE39-C11A-9047-BFDA-3AB2E2F422BE}" type="slidenum">
              <a:rPr lang="en-US"/>
              <a:pPr eaLnBrk="1" hangingPunct="1"/>
              <a:t>64</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06BE39-C11A-9047-BFDA-3AB2E2F422BE}" type="slidenum">
              <a:rPr lang="en-US"/>
              <a:pPr eaLnBrk="1" hangingPunct="1"/>
              <a:t>65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ea typeface="ＭＳ Ｐゴシック" charset="0"/>
                <a:cs typeface="ＭＳ Ｐゴシック" charset="0"/>
              </a:rPr>
              <a:t>Kinematic GPS solutions</a:t>
            </a:r>
            <a:br>
              <a:rPr lang="en-US" b="1">
                <a:ea typeface="ＭＳ Ｐゴシック" charset="0"/>
                <a:cs typeface="ＭＳ Ｐゴシック" charset="0"/>
              </a:rPr>
            </a:br>
            <a:r>
              <a:rPr lang="en-US" i="1">
                <a:latin typeface="Calibri" charset="0"/>
                <a:ea typeface="ＭＳ Ｐゴシック" charset="0"/>
                <a:cs typeface="ＭＳ Ｐゴシック" charset="0"/>
              </a:rPr>
              <a:t> </a:t>
            </a:r>
          </a:p>
          <a:p>
            <a:r>
              <a:rPr lang="en-US" u="sng">
                <a:ea typeface="ＭＳ Ｐゴシック" charset="0"/>
                <a:cs typeface="ＭＳ Ｐゴシック" charset="0"/>
              </a:rPr>
              <a:t>http://gps.alaska.edu/ronni/download/Grapenthin_Freymueller_2011_earthscope_poster.pdf</a:t>
            </a:r>
            <a:r>
              <a:rPr lang="en-US" i="1">
                <a:latin typeface="Calibri" charset="0"/>
                <a:ea typeface="ＭＳ Ｐゴシック" charset="0"/>
                <a:cs typeface="ＭＳ Ｐゴシック" charset="0"/>
              </a:rPr>
              <a:t> </a:t>
            </a:r>
            <a:endParaRPr lang="en-US">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a:p>
            <a:r>
              <a:rPr lang="en-US">
                <a:ea typeface="ＭＳ Ｐゴシック" charset="0"/>
                <a:cs typeface="ＭＳ Ｐゴシック" charset="0"/>
              </a:rPr>
              <a:t>Permanent displacements after the Mw 9.0 earthquake: blue is horizontal, red is vertical. </a:t>
            </a:r>
          </a:p>
          <a:p>
            <a:endParaRPr lang="en-US">
              <a:ea typeface="ＭＳ Ｐゴシック" charset="0"/>
              <a:cs typeface="ＭＳ Ｐゴシック" charset="0"/>
            </a:endParaRPr>
          </a:p>
          <a:p>
            <a:r>
              <a:rPr lang="en-US">
                <a:ea typeface="ＭＳ Ｐゴシック" charset="0"/>
                <a:cs typeface="ＭＳ Ｐゴシック" charset="0"/>
              </a:rPr>
              <a:t>Vertical displacements are almost all subsidence, which means that all slip-induced uplift occurred off-shore.</a:t>
            </a:r>
          </a:p>
          <a:p>
            <a:endParaRPr lang="en-US">
              <a:ea typeface="ＭＳ Ｐゴシック" charset="0"/>
              <a:cs typeface="ＭＳ Ｐゴシック" charset="0"/>
            </a:endParaRPr>
          </a:p>
          <a:p>
            <a:r>
              <a:rPr lang="en-US">
                <a:ea typeface="ＭＳ Ｐゴシック" charset="0"/>
                <a:cs typeface="ＭＳ Ｐゴシック" charset="0"/>
              </a:rPr>
              <a:t>rupture took about 180 s</a:t>
            </a:r>
          </a:p>
          <a:p>
            <a:endParaRPr lang="en-US">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4AD734-A56B-C949-8016-78CE616620B2}" type="slidenum">
              <a:rPr lang="en-US" sz="1200"/>
              <a:pPr eaLnBrk="1" hangingPunct="1"/>
              <a:t>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pPr eaLnBrk="1" hangingPunct="1"/>
              <a:t>67</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pPr eaLnBrk="1" hangingPunct="1"/>
              <a:t>68</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pPr eaLnBrk="1" hangingPunct="1"/>
              <a:t>69</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pPr eaLnBrk="1" hangingPunct="1"/>
              <a:t>70</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05458-6E92-E14F-975D-2B6E84C2AD55}" type="slidenum">
              <a:rPr lang="en-US" sz="1200"/>
              <a:pPr eaLnBrk="1" hangingPunct="1"/>
              <a:t>71</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Do the North motion as a class.</a:t>
            </a:r>
          </a:p>
          <a:p>
            <a:r>
              <a:rPr lang="en-US">
                <a:ea typeface="ＭＳ Ｐゴシック" charset="0"/>
                <a:cs typeface="ＭＳ Ｐゴシック" charset="0"/>
              </a:rPr>
              <a:t>Have students follow along on their worksheet – drawing the lines across and down seem to help.</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27C28-A599-934B-9487-12D5FE01EC49}" type="slidenum">
              <a:rPr lang="en-US" sz="1200"/>
              <a:pPr eaLnBrk="1" hangingPunct="1"/>
              <a:t>74</a:t>
            </a:fld>
            <a:endParaRPr lang="en-US" sz="1200"/>
          </a:p>
        </p:txBody>
      </p:sp>
      <p:sp>
        <p:nvSpPr>
          <p:cNvPr id="97282" name="Rectangle 2"/>
          <p:cNvSpPr>
            <a:spLocks noGrp="1" noRot="1" noChangeAspect="1" noChangeArrowheads="1" noTextEdit="1"/>
          </p:cNvSpPr>
          <p:nvPr>
            <p:ph type="sldImg"/>
          </p:nvPr>
        </p:nvSpPr>
        <p:spPr>
          <a:xfrm>
            <a:off x="1144588" y="684213"/>
            <a:ext cx="4572000" cy="3429000"/>
          </a:xfrm>
          <a:ln/>
        </p:spPr>
      </p:sp>
      <p:sp>
        <p:nvSpPr>
          <p:cNvPr id="9728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0AA19F-B8F6-804B-89E0-A2691203C19B}" type="slidenum">
              <a:rPr lang="en-US" sz="1200"/>
              <a:pPr eaLnBrk="1" hangingPunct="1"/>
              <a:t>76</a:t>
            </a:fld>
            <a:endParaRPr lang="en-US" sz="1200"/>
          </a:p>
        </p:txBody>
      </p:sp>
      <p:sp>
        <p:nvSpPr>
          <p:cNvPr id="100354" name="Rectangle 2"/>
          <p:cNvSpPr>
            <a:spLocks noGrp="1" noRot="1" noChangeAspect="1" noChangeArrowheads="1" noTextEdit="1"/>
          </p:cNvSpPr>
          <p:nvPr>
            <p:ph type="sldImg"/>
          </p:nvPr>
        </p:nvSpPr>
        <p:spPr>
          <a:xfrm>
            <a:off x="1144588" y="684213"/>
            <a:ext cx="4572000" cy="3429000"/>
          </a:xfrm>
          <a:ln/>
        </p:spPr>
      </p:sp>
      <p:sp>
        <p:nvSpPr>
          <p:cNvPr id="10035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745727-EC80-E540-8D34-637E82C69297}" type="slidenum">
              <a:rPr lang="en-US" sz="1200"/>
              <a:pPr eaLnBrk="1" hangingPunct="1"/>
              <a:t>77</a:t>
            </a:fld>
            <a:endParaRPr lang="en-US" sz="1200"/>
          </a:p>
        </p:txBody>
      </p:sp>
      <p:sp>
        <p:nvSpPr>
          <p:cNvPr id="102402" name="Rectangle 2"/>
          <p:cNvSpPr>
            <a:spLocks noGrp="1" noRot="1" noChangeAspect="1" noChangeArrowheads="1" noTextEdit="1"/>
          </p:cNvSpPr>
          <p:nvPr>
            <p:ph type="sldImg"/>
          </p:nvPr>
        </p:nvSpPr>
        <p:spPr>
          <a:xfrm>
            <a:off x="1144588" y="684213"/>
            <a:ext cx="4572000" cy="3429000"/>
          </a:xfrm>
          <a:ln/>
        </p:spPr>
      </p:sp>
      <p:sp>
        <p:nvSpPr>
          <p:cNvPr id="10240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14C8D6-0A1A-4F4C-8DF0-CB9F2BDB7610}" type="slidenum">
              <a:rPr lang="en-US" sz="1200"/>
              <a:pPr eaLnBrk="1" hangingPunct="1"/>
              <a:t>78</a:t>
            </a:fld>
            <a:endParaRPr lang="en-US" sz="1200"/>
          </a:p>
        </p:txBody>
      </p:sp>
      <p:sp>
        <p:nvSpPr>
          <p:cNvPr id="104450" name="Rectangle 2"/>
          <p:cNvSpPr>
            <a:spLocks noGrp="1" noRot="1" noChangeAspect="1" noChangeArrowheads="1" noTextEdit="1"/>
          </p:cNvSpPr>
          <p:nvPr>
            <p:ph type="sldImg"/>
          </p:nvPr>
        </p:nvSpPr>
        <p:spPr>
          <a:xfrm>
            <a:off x="1144588" y="684213"/>
            <a:ext cx="4572000" cy="3429000"/>
          </a:xfrm>
          <a:ln/>
        </p:spPr>
      </p:sp>
      <p:sp>
        <p:nvSpPr>
          <p:cNvPr id="10445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45A169-28C5-4147-A54B-FCB8D2E54CC3}" type="slidenum">
              <a:rPr lang="en-US" sz="1200"/>
              <a:pPr eaLnBrk="1" hangingPunct="1"/>
              <a:t>79</a:t>
            </a:fld>
            <a:endParaRPr lang="en-US" sz="1200"/>
          </a:p>
        </p:txBody>
      </p:sp>
      <p:sp>
        <p:nvSpPr>
          <p:cNvPr id="108546" name="Rectangle 2"/>
          <p:cNvSpPr>
            <a:spLocks noGrp="1" noRot="1" noChangeAspect="1" noChangeArrowheads="1" noTextEdit="1"/>
          </p:cNvSpPr>
          <p:nvPr>
            <p:ph type="sldImg"/>
          </p:nvPr>
        </p:nvSpPr>
        <p:spPr>
          <a:xfrm>
            <a:off x="1144588" y="684213"/>
            <a:ext cx="4572000" cy="3429000"/>
          </a:xfrm>
          <a:ln/>
        </p:spPr>
      </p:sp>
      <p:sp>
        <p:nvSpPr>
          <p:cNvPr id="10854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 is very important that both the North and East axis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Other resources and presentations about this earthquake:</a:t>
            </a:r>
          </a:p>
          <a:p>
            <a:r>
              <a:rPr lang="en-US">
                <a:ea typeface="ＭＳ Ｐゴシック" charset="0"/>
                <a:cs typeface="ＭＳ Ｐゴシック" charset="0"/>
              </a:rPr>
              <a:t>http://www.iris.edu/news/events/japan2011/</a:t>
            </a:r>
          </a:p>
          <a:p>
            <a:endParaRPr lang="en-US">
              <a:ea typeface="ＭＳ Ｐゴシック" charset="0"/>
              <a:cs typeface="ＭＳ Ｐゴシック" charset="0"/>
            </a:endParaRPr>
          </a:p>
          <a:p>
            <a:r>
              <a:rPr lang="en-US">
                <a:ea typeface="ＭＳ Ｐゴシック" charset="0"/>
                <a:cs typeface="ＭＳ Ｐゴシック" charset="0"/>
              </a:rPr>
              <a:t>http://www.iris.edu/hq/retm</a:t>
            </a:r>
          </a:p>
          <a:p>
            <a:r>
              <a:rPr lang="en-US">
                <a:ea typeface="ＭＳ Ｐゴシック" charset="0"/>
                <a:cs typeface="ＭＳ Ｐゴシック" charset="0"/>
              </a:rPr>
              <a:t>Scroll down to March 11, 2011 </a:t>
            </a:r>
            <a:r>
              <a:rPr lang="en-US" b="1">
                <a:ea typeface="ＭＳ Ｐゴシック" charset="0"/>
                <a:cs typeface="ＭＳ Ｐゴシック" charset="0"/>
              </a:rPr>
              <a:t>Magnitude 9.0 Near the East Coast of Honshu, Japan</a:t>
            </a:r>
            <a:endParaRPr lang="en-US">
              <a:ea typeface="ＭＳ Ｐゴシック" charset="0"/>
              <a:cs typeface="ＭＳ Ｐゴシック" charset="0"/>
            </a:endParaRPr>
          </a:p>
          <a:p>
            <a:r>
              <a:rPr lang="en-US">
                <a:ea typeface="ＭＳ Ｐゴシック" charset="0"/>
                <a:cs typeface="ＭＳ Ｐゴシック" charset="0"/>
              </a:rPr>
              <a:t>Teachable moment presentation: http://www.iris.edu/hq/files/programs/education_and_outreach/retm/tm_110311_japan/110311japan.zip</a:t>
            </a:r>
          </a:p>
          <a:p>
            <a:endParaRPr lang="en-US">
              <a:ea typeface="ＭＳ Ｐゴシック" charset="0"/>
              <a:cs typeface="ＭＳ Ｐゴシック" charset="0"/>
            </a:endParaRPr>
          </a:p>
          <a:p>
            <a:r>
              <a:rPr lang="en-US">
                <a:ea typeface="ＭＳ Ｐゴシック" charset="0"/>
                <a:cs typeface="ＭＳ Ｐゴシック" charset="0"/>
              </a:rPr>
              <a:t>http://www.slideshare.net/rgrapenthin/visualization-of-the-seismic-waves-and-permanent-displacements</a:t>
            </a:r>
          </a:p>
          <a:p>
            <a:endParaRPr lang="en-US">
              <a:ea typeface="ＭＳ Ｐゴシック" charset="0"/>
              <a:cs typeface="ＭＳ Ｐゴシック" charset="0"/>
            </a:endParaRPr>
          </a:p>
          <a:p>
            <a:r>
              <a:rPr lang="en-US">
                <a:ea typeface="ＭＳ Ｐゴシック" charset="0"/>
                <a:cs typeface="ＭＳ Ｐゴシック" charset="0"/>
              </a:rPr>
              <a:t>Other animations</a:t>
            </a:r>
          </a:p>
          <a:p>
            <a:r>
              <a:rPr lang="en-US">
                <a:ea typeface="ＭＳ Ｐゴシック" charset="0"/>
                <a:cs typeface="ＭＳ Ｐゴシック" charset="0"/>
              </a:rPr>
              <a:t>How did Japan move 8 feet in the earthquake? http://www.youtube.com/watch?v=RVaDXsqLUtI</a:t>
            </a:r>
          </a:p>
          <a:p>
            <a:endParaRPr lang="en-US">
              <a:ea typeface="ＭＳ Ｐゴシック" charset="0"/>
              <a:cs typeface="ＭＳ Ｐゴシック" charset="0"/>
            </a:endParaRPr>
          </a:p>
          <a:p>
            <a:r>
              <a:rPr lang="en-US">
                <a:ea typeface="ＭＳ Ｐゴシック" charset="0"/>
                <a:cs typeface="ＭＳ Ｐゴシック" charset="0"/>
              </a:rPr>
              <a:t>Subduction zone animation: Subduction zone Animation</a:t>
            </a:r>
          </a:p>
          <a:p>
            <a:endParaRPr lang="en-US">
              <a:ea typeface="ＭＳ Ｐゴシック" charset="0"/>
              <a:cs typeface="ＭＳ Ｐゴシック" charset="0"/>
            </a:endParaRPr>
          </a:p>
          <a:p>
            <a:r>
              <a:rPr lang="en-US">
                <a:ea typeface="ＭＳ Ｐゴシック" charset="0"/>
                <a:cs typeface="ＭＳ Ｐゴシック" charset="0"/>
                <a:hlinkClick r:id="rId3"/>
              </a:rPr>
              <a:t>USArray Ground Motion Visualization</a:t>
            </a:r>
            <a:r>
              <a:rPr lang="en-US">
                <a:ea typeface="ＭＳ Ｐゴシック" charset="0"/>
                <a:cs typeface="ＭＳ Ｐゴシック" charset="0"/>
              </a:rPr>
              <a:t>: http://www.iris.edu/spud/gmv/4841</a:t>
            </a:r>
          </a:p>
          <a:p>
            <a:endParaRPr lang="en-US">
              <a:ea typeface="ＭＳ Ｐゴシック" charset="0"/>
              <a:cs typeface="ＭＳ Ｐゴシック" charset="0"/>
            </a:endParaRPr>
          </a:p>
          <a:p>
            <a:endParaRPr lang="en-US">
              <a:ea typeface="ＭＳ Ｐゴシック" charset="0"/>
              <a:cs typeface="ＭＳ Ｐゴシック" charset="0"/>
            </a:endParaRPr>
          </a:p>
          <a:p>
            <a:r>
              <a:rPr lang="en-US">
                <a:ea typeface="ＭＳ Ｐゴシック" charset="0"/>
                <a:cs typeface="ＭＳ Ｐゴシック" charset="0"/>
              </a:rPr>
              <a:t>Seismic Wave Propagation: http://www.iris.edu/hq/files/programs/education_and_outreach/retm/tm_110311_japan/Japan%20110311_640.mov</a:t>
            </a:r>
          </a:p>
          <a:p>
            <a:r>
              <a:rPr lang="en-US">
                <a:ea typeface="ＭＳ Ｐゴシック" charset="0"/>
                <a:cs typeface="ＭＳ Ｐゴシック" charset="0"/>
              </a:rPr>
              <a:t>Japan Earthquake Sequence, foreshocks, mainshock, and aftershocks, Southern California Earthquake Center:  http://www.youtube.com/watch?v=o0-8C3ggC30</a:t>
            </a:r>
          </a:p>
          <a:p>
            <a:r>
              <a:rPr lang="en-US">
                <a:ea typeface="ＭＳ Ｐゴシック" charset="0"/>
                <a:cs typeface="ＭＳ Ｐゴシック" charset="0"/>
              </a:rPr>
              <a:t>Aftershock Animation - Seismic Eruption (using Seismic Eruption tool): http://www.youtube.com/watch?v=1jSHDa-7-cQ</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E61B8-074A-944B-BDD9-A3DBC394BC0E}" type="slidenum">
              <a:rPr lang="en-US" sz="1200"/>
              <a:pPr eaLnBrk="1" hangingPunct="1"/>
              <a:t>6</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D46673-7E06-6D4D-9D04-5E2F038D7A0D}" type="slidenum">
              <a:rPr lang="en-US" sz="1200"/>
              <a:pPr eaLnBrk="1" hangingPunct="1"/>
              <a:t>80</a:t>
            </a:fld>
            <a:endParaRPr lang="en-US" sz="1200"/>
          </a:p>
        </p:txBody>
      </p:sp>
      <p:sp>
        <p:nvSpPr>
          <p:cNvPr id="110594" name="Rectangle 2"/>
          <p:cNvSpPr>
            <a:spLocks noGrp="1" noRot="1" noChangeAspect="1" noChangeArrowheads="1" noTextEdit="1"/>
          </p:cNvSpPr>
          <p:nvPr>
            <p:ph type="sldImg"/>
          </p:nvPr>
        </p:nvSpPr>
        <p:spPr>
          <a:xfrm>
            <a:off x="1144588" y="684213"/>
            <a:ext cx="4572000" cy="3429000"/>
          </a:xfrm>
          <a:ln/>
        </p:spPr>
      </p:sp>
      <p:sp>
        <p:nvSpPr>
          <p:cNvPr id="11059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Students can move their gum-drop GPS stations along the final vector (in red) to get the feel of the movement of the GPS. </a:t>
            </a:r>
          </a:p>
          <a:p>
            <a:r>
              <a:rPr lang="en-US">
                <a:ea typeface="ＭＳ Ｐゴシック" charset="0"/>
                <a:cs typeface="ＭＳ Ｐゴシック" charset="0"/>
              </a:rPr>
              <a:t>Reiterate that the GPS is moving because the Earth</a:t>
            </a:r>
            <a:r>
              <a:rPr lang="ja-JP" altLang="en-US">
                <a:ea typeface="ＭＳ Ｐゴシック" charset="0"/>
                <a:cs typeface="ＭＳ Ｐゴシック" charset="0"/>
              </a:rPr>
              <a:t>’</a:t>
            </a:r>
            <a:r>
              <a:rPr lang="en-US" altLang="ja-JP">
                <a:ea typeface="ＭＳ Ｐゴシック" charset="0"/>
                <a:cs typeface="ＭＳ Ｐゴシック" charset="0"/>
              </a:rPr>
              <a:t>s plate is moving.</a:t>
            </a:r>
          </a:p>
          <a:p>
            <a:endParaRPr lang="en-US">
              <a:ea typeface="ＭＳ Ｐゴシック" charset="0"/>
              <a:cs typeface="ＭＳ Ｐゴシック" charset="0"/>
            </a:endParaRPr>
          </a:p>
          <a:p>
            <a:r>
              <a:rPr lang="en-US">
                <a:ea typeface="ＭＳ Ｐゴシック" charset="0"/>
                <a:cs typeface="ＭＳ Ｐゴシック" charset="0"/>
              </a:rPr>
              <a:t>Talk through this.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AEBFE9-4172-7540-BF10-726A98E2A35D}" type="slidenum">
              <a:rPr lang="en-US"/>
              <a:pPr eaLnBrk="1" hangingPunct="1"/>
              <a:t>81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AEBFE9-4172-7540-BF10-726A98E2A35D}" type="slidenum">
              <a:rPr lang="en-US"/>
              <a:pPr eaLnBrk="1" hangingPunct="1"/>
              <a:t>82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DC31449-D164-F641-B28B-665B0203ACCD}" type="slidenum">
              <a:rPr lang="en-US"/>
              <a:pPr eaLnBrk="1" hangingPunct="1"/>
              <a:t>83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4218718-6BBD-C947-A9D1-CB04D55E3030}" type="slidenum">
              <a:rPr lang="en-US"/>
              <a:pPr eaLnBrk="1" hangingPunct="1"/>
              <a:t>84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4218718-6BBD-C947-A9D1-CB04D55E3030}" type="slidenum">
              <a:rPr lang="en-US"/>
              <a:pPr eaLnBrk="1" hangingPunct="1"/>
              <a:t>85</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3351D9C-DE64-B745-B245-4247E58DE3B4}" type="slidenum">
              <a:rPr lang="en-US"/>
              <a:pPr eaLnBrk="1" hangingPunct="1"/>
              <a:t>86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4DB54DD-612C-E442-A99C-E00B0F412BF7}" type="slidenum">
              <a:rPr lang="en-US"/>
              <a:pPr eaLnBrk="1" hangingPunct="1"/>
              <a:t>87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6396DD-910C-E54F-A7EB-ADF7121BA515}" type="slidenum">
              <a:rPr lang="en-US"/>
              <a:pPr eaLnBrk="1" hangingPunct="1"/>
              <a:t>88</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105B09F-4CCD-234D-957E-B6D00D594FC6}" type="slidenum">
              <a:rPr lang="en-US"/>
              <a:pPr eaLnBrk="1" hangingPunct="1"/>
              <a:t>90</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u="sng">
                <a:ea typeface="ＭＳ Ｐゴシック" charset="0"/>
                <a:cs typeface="ＭＳ Ｐゴシック" charset="0"/>
              </a:rPr>
              <a:t>http://www.youtube.com/watch?v=1QCcVqZgNKw</a:t>
            </a:r>
          </a:p>
          <a:p>
            <a:endParaRPr lang="en-US">
              <a:ea typeface="ＭＳ Ｐゴシック" charset="0"/>
              <a:cs typeface="ＭＳ Ｐゴシック" charset="0"/>
            </a:endParaRPr>
          </a:p>
          <a:p>
            <a:r>
              <a:rPr lang="en-US">
                <a:ea typeface="ＭＳ Ｐゴシック" charset="0"/>
                <a:cs typeface="ＭＳ Ｐゴシック" charset="0"/>
              </a:rPr>
              <a:t>The movie shows the displacements due to the M9.0 and M7.9 earthquakes in Japan on March 11, 2011 (data, no model!). Each dot/arrow represents a continuous high precision GPS station of which more than 1200 are distributed throughout Japan in a network called GEONET. This is an absolutely unique instrumentation density found nowhere else on the world.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Shows body and surface waves, dynamic slip, and static displacements. Further details and higher resolution video for download at: </a:t>
            </a:r>
            <a:r>
              <a:rPr lang="en-US">
                <a:ea typeface="ＭＳ Ｐゴシック" charset="0"/>
                <a:cs typeface="ＭＳ Ｐゴシック" charset="0"/>
                <a:hlinkClick r:id="rId3" tooltip="http://gps.alaska.edu/ronni/sendai2011.html"/>
              </a:rPr>
              <a:t>http://gps.alaska.edu/ronni/sendai2011.html</a:t>
            </a: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Visualization: R. Grapenthin, Geophysical Institute, Univ. Alaska Fairbanks.</a:t>
            </a:r>
            <a:br>
              <a:rPr lang="en-US">
                <a:ea typeface="ＭＳ Ｐゴシック" charset="0"/>
                <a:cs typeface="ＭＳ Ｐゴシック" charset="0"/>
              </a:rPr>
            </a:br>
            <a:r>
              <a:rPr lang="en-US">
                <a:ea typeface="ＭＳ Ｐゴシック" charset="0"/>
                <a:cs typeface="ＭＳ Ｐゴシック" charset="0"/>
              </a:rPr>
              <a:t>Data: preliminary GPS positioning solutions provided by ARIA/HPL/Caltech (ftp://sideshow.jpl.nasa.gov/pub/usrs/ARIA). All original GEONET RINEX data were provided to Caltech by the Geospatial Information Authority (GSI) of Japan.</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I use GMT ( </a:t>
            </a:r>
            <a:r>
              <a:rPr lang="en-US">
                <a:ea typeface="ＭＳ Ｐゴシック" charset="0"/>
                <a:cs typeface="ＭＳ Ｐゴシック" charset="0"/>
                <a:hlinkClick r:id="rId4" tooltip="http://gmt.soest.hawaii.edu"/>
              </a:rPr>
              <a:t>http://gmt.soest.hawaii.edu</a:t>
            </a:r>
            <a:r>
              <a:rPr lang="en-US">
                <a:ea typeface="ＭＳ Ｐゴシック" charset="0"/>
                <a:cs typeface="ＭＳ Ｐゴシック" charset="0"/>
              </a:rPr>
              <a:t> ) to create individual maps / frames.</a:t>
            </a:r>
          </a:p>
          <a:p>
            <a:r>
              <a:rPr lang="en-US">
                <a:ea typeface="ＭＳ Ｐゴシック" charset="0"/>
                <a:cs typeface="ＭＳ Ｐゴシック" charset="0"/>
              </a:rPr>
              <a:t>-x-x-</a:t>
            </a:r>
          </a:p>
          <a:p>
            <a:r>
              <a:rPr lang="en-US">
                <a:ea typeface="ＭＳ Ｐゴシック" charset="0"/>
                <a:cs typeface="ＭＳ Ｐゴシック" charset="0"/>
              </a:rPr>
              <a:t>http://www.youtube.com/watch?v=rMhhyb6Yy94</a:t>
            </a:r>
          </a:p>
          <a:p>
            <a:endParaRPr lang="en-US">
              <a:ea typeface="ＭＳ Ｐゴシック" charset="0"/>
              <a:cs typeface="ＭＳ Ｐゴシック" charset="0"/>
            </a:endParaRPr>
          </a:p>
          <a:p>
            <a:r>
              <a:rPr lang="en-US">
                <a:ea typeface="ＭＳ Ｐゴシック" charset="0"/>
                <a:cs typeface="ＭＳ Ｐゴシック" charset="0"/>
              </a:rPr>
              <a:t>Does not remove the displacement from the 9.0 earthquake before moving to the 7.9 earthquake</a:t>
            </a:r>
          </a:p>
          <a:p>
            <a:endParaRPr lang="en-US">
              <a:ea typeface="ＭＳ Ｐゴシック" charset="0"/>
              <a:cs typeface="ＭＳ Ｐゴシック" charset="0"/>
            </a:endParaRPr>
          </a:p>
          <a:p>
            <a:r>
              <a:rPr lang="en-US">
                <a:ea typeface="ＭＳ Ｐゴシック" charset="0"/>
                <a:cs typeface="ＭＳ Ｐゴシック" charset="0"/>
              </a:rPr>
              <a:t>Notes from the author:</a:t>
            </a:r>
          </a:p>
          <a:p>
            <a:r>
              <a:rPr lang="en-US">
                <a:ea typeface="ＭＳ Ｐゴシック" charset="0"/>
                <a:cs typeface="ＭＳ Ｐゴシック" charset="0"/>
              </a:rPr>
              <a:t>The movie shows the displacements due to the M9.0 and M7.9 earthquakes in Japan on March 11, 2011 (data, no model!). Similar to </a:t>
            </a:r>
            <a:r>
              <a:rPr lang="en-US">
                <a:ea typeface="ＭＳ Ｐゴシック" charset="0"/>
                <a:cs typeface="ＭＳ Ｐゴシック" charset="0"/>
                <a:hlinkClick r:id="rId5" tooltip="http://www.youtube.com/watch?v=1QCcVqZgNKw"/>
              </a:rPr>
              <a:t>http://www.youtube.com/watch?v=1QCcVqZgNKw</a:t>
            </a:r>
            <a:r>
              <a:rPr lang="en-US">
                <a:ea typeface="ＭＳ Ｐゴシック" charset="0"/>
                <a:cs typeface="ＭＳ Ｐゴシック" charset="0"/>
              </a:rPr>
              <a:t> , but using 1Hz solutions of the GEONET data as produced by GPS Solutions and published here: </a:t>
            </a:r>
            <a:r>
              <a:rPr lang="en-US">
                <a:ea typeface="ＭＳ Ｐゴシック" charset="0"/>
                <a:cs typeface="ＭＳ Ｐゴシック" charset="0"/>
                <a:hlinkClick r:id="rId6" tooltip="http://rtgps.com/rtnet_dl_eq.php"/>
              </a:rPr>
              <a:t>http://rtgps.com/rtnet_dl_eq.php</a:t>
            </a:r>
            <a:r>
              <a:rPr lang="en-US">
                <a:ea typeface="ＭＳ Ｐゴシック" charset="0"/>
                <a:cs typeface="ＭＳ Ｐゴシック" charset="0"/>
              </a:rPr>
              <a:t> . I deliberately kept the same scale as in the original 30s solution movies for comparison. Unfortunately, the whole network has not yet been processed.</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Shows body and surface waves, and static displacements.</a:t>
            </a:r>
            <a:br>
              <a:rPr lang="en-US">
                <a:ea typeface="ＭＳ Ｐゴシック" charset="0"/>
                <a:cs typeface="ＭＳ Ｐゴシック" charset="0"/>
              </a:rPr>
            </a:br>
            <a:r>
              <a:rPr lang="en-US">
                <a:ea typeface="ＭＳ Ｐゴシック" charset="0"/>
                <a:cs typeface="ＭＳ Ｐゴシック" charset="0"/>
              </a:rPr>
              <a:t>Further details and higher resolution video for download at: </a:t>
            </a:r>
            <a:r>
              <a:rPr lang="en-US">
                <a:ea typeface="ＭＳ Ｐゴシック" charset="0"/>
                <a:cs typeface="ＭＳ Ｐゴシック" charset="0"/>
                <a:hlinkClick r:id="rId3" tooltip="http://gps.alaska.edu/ronni/sendai2011.html"/>
              </a:rPr>
              <a:t>http://gps.alaska.edu/ronni/sendai2011.html</a:t>
            </a: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Visualization: R. Grapenthin, Geophysical Institute, Univ. Alaska Fairbanks.</a:t>
            </a:r>
            <a:br>
              <a:rPr lang="en-US">
                <a:ea typeface="ＭＳ Ｐゴシック" charset="0"/>
                <a:cs typeface="ＭＳ Ｐゴシック" charset="0"/>
              </a:rPr>
            </a:br>
            <a:r>
              <a:rPr lang="en-US">
                <a:ea typeface="ＭＳ Ｐゴシック" charset="0"/>
                <a:cs typeface="ＭＳ Ｐゴシック" charset="0"/>
              </a:rPr>
              <a:t>Data: 1Hz GEONET data provided by the Geospatial Information Authority of Japan (GSI) via Nippon GPS Data Services Company (NGDS), were post-processed in real-time mode with realtime orbits and clock corrections from the VERIPOS/APEX global service. GPS Solutions' RTNet software was used for the PPP analysis performed by GPS Solutions and is also used for APEX service.</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I use GMT ( </a:t>
            </a:r>
            <a:r>
              <a:rPr lang="en-US">
                <a:ea typeface="ＭＳ Ｐゴシック" charset="0"/>
                <a:cs typeface="ＭＳ Ｐゴシック" charset="0"/>
                <a:hlinkClick r:id="rId4" tooltip="http://gmt.soest.hawaii.edu"/>
              </a:rPr>
              <a:t>http://gmt.soest.hawaii.edu</a:t>
            </a:r>
            <a:r>
              <a:rPr lang="en-US">
                <a:ea typeface="ＭＳ Ｐゴシック" charset="0"/>
                <a:cs typeface="ＭＳ Ｐゴシック" charset="0"/>
              </a:rPr>
              <a:t> ) to create individual maps / frames, and ffmpeg to glue them together.</a:t>
            </a:r>
          </a:p>
          <a:p>
            <a:endParaRPr lang="en-US">
              <a:ea typeface="ＭＳ Ｐゴシック" charset="0"/>
              <a:cs typeface="ＭＳ Ｐゴシック" charset="0"/>
            </a:endParaRPr>
          </a:p>
          <a:p>
            <a:r>
              <a:rPr lang="en-US">
                <a:ea typeface="ＭＳ Ｐゴシック" charset="0"/>
                <a:cs typeface="ＭＳ Ｐゴシック" charset="0"/>
              </a:rPr>
              <a:t>--x-x-</a:t>
            </a:r>
          </a:p>
          <a:p>
            <a:r>
              <a:rPr lang="en-US">
                <a:ea typeface="ＭＳ Ｐゴシック" charset="0"/>
                <a:cs typeface="ＭＳ Ｐゴシック" charset="0"/>
              </a:rPr>
              <a:t>http://www.youtube.com/watch?v=6Q-RzgdR0VM</a:t>
            </a:r>
          </a:p>
          <a:p>
            <a:endParaRPr lang="en-US">
              <a:ea typeface="ＭＳ Ｐゴシック" charset="0"/>
              <a:cs typeface="ＭＳ Ｐゴシック" charset="0"/>
            </a:endParaRPr>
          </a:p>
          <a:p>
            <a:r>
              <a:rPr lang="en-US">
                <a:ea typeface="ＭＳ Ｐゴシック" charset="0"/>
                <a:cs typeface="ＭＳ Ｐゴシック" charset="0"/>
              </a:rPr>
              <a:t>Notes from author:</a:t>
            </a:r>
          </a:p>
          <a:p>
            <a:r>
              <a:rPr lang="en-US">
                <a:ea typeface="ＭＳ Ｐゴシック" charset="0"/>
                <a:cs typeface="ＭＳ Ｐゴシック" charset="0"/>
              </a:rPr>
              <a:t>The movie shows the displacements due to the M9.0 and M7.9 earthquakes in Japan on March 11, 2011 (data, no model!). Similar to </a:t>
            </a:r>
            <a:r>
              <a:rPr lang="en-US">
                <a:ea typeface="ＭＳ Ｐゴシック" charset="0"/>
                <a:cs typeface="ＭＳ Ｐゴシック" charset="0"/>
                <a:hlinkClick r:id="rId5" tooltip="http://www.youtube.com/watch?v=1QCcVqZgNKw"/>
              </a:rPr>
              <a:t>http://www.youtube.com/watch?v=1QCcVqZgNKw</a:t>
            </a:r>
            <a:r>
              <a:rPr lang="en-US">
                <a:ea typeface="ＭＳ Ｐゴシック" charset="0"/>
                <a:cs typeface="ＭＳ Ｐゴシック" charset="0"/>
              </a:rPr>
              <a:t> , but with the co-seismic displacements removed from 05:55:30 UTC on to isolate the effect of the M7.9 earthquake at 06:15:58 UTC.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Shows body and surface waves, and static displacements.</a:t>
            </a:r>
            <a:br>
              <a:rPr lang="en-US">
                <a:ea typeface="ＭＳ Ｐゴシック" charset="0"/>
                <a:cs typeface="ＭＳ Ｐゴシック" charset="0"/>
              </a:rPr>
            </a:br>
            <a:r>
              <a:rPr lang="en-US">
                <a:ea typeface="ＭＳ Ｐゴシック" charset="0"/>
                <a:cs typeface="ＭＳ Ｐゴシック" charset="0"/>
              </a:rPr>
              <a:t>Further details and higher resolution video for download at: </a:t>
            </a:r>
            <a:r>
              <a:rPr lang="en-US">
                <a:ea typeface="ＭＳ Ｐゴシック" charset="0"/>
                <a:cs typeface="ＭＳ Ｐゴシック" charset="0"/>
                <a:hlinkClick r:id="rId3" tooltip="http://gps.alaska.edu/ronni/sendai2011.html"/>
              </a:rPr>
              <a:t>http://gps.alaska.edu/ronni/sendai2011.html</a:t>
            </a: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Visualization: R. Grapenthin, Geophysical Institute, Univ. Alaska Fairbanks.</a:t>
            </a:r>
            <a:br>
              <a:rPr lang="en-US">
                <a:ea typeface="ＭＳ Ｐゴシック" charset="0"/>
                <a:cs typeface="ＭＳ Ｐゴシック" charset="0"/>
              </a:rPr>
            </a:br>
            <a:r>
              <a:rPr lang="en-US">
                <a:ea typeface="ＭＳ Ｐゴシック" charset="0"/>
                <a:cs typeface="ＭＳ Ｐゴシック" charset="0"/>
              </a:rPr>
              <a:t>Data: preliminary GPS positioning solutions provided by ARIA/HPL/Caltech (ftp://sideshow.jpl.nasa.gov/pub/usrs/ARIA). All original GEONET RINEX data were provided to Caltech by the Geospatial Information Authority (GSI) of Japan.</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I use GMT ( </a:t>
            </a:r>
            <a:r>
              <a:rPr lang="en-US">
                <a:ea typeface="ＭＳ Ｐゴシック" charset="0"/>
                <a:cs typeface="ＭＳ Ｐゴシック" charset="0"/>
                <a:hlinkClick r:id="rId4" tooltip="http://gmt.soest.hawaii.edu"/>
              </a:rPr>
              <a:t>http://gmt.soest.hawaii.edu</a:t>
            </a:r>
            <a:r>
              <a:rPr lang="en-US">
                <a:ea typeface="ＭＳ Ｐゴシック" charset="0"/>
                <a:cs typeface="ＭＳ Ｐゴシック" charset="0"/>
              </a:rPr>
              <a:t> ) to create individual maps / frames.</a:t>
            </a:r>
          </a:p>
          <a:p>
            <a:endParaRPr lang="en-US">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C99E3A-E63A-6B40-960E-712DC4ECD6B7}" type="slidenum">
              <a:rPr lang="en-US" sz="1200"/>
              <a:pPr eaLnBrk="1" hangingPunct="1"/>
              <a:t>7</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B91A26-0954-F047-9849-F963A903265D}" type="slidenum">
              <a:rPr lang="en-US"/>
              <a:pPr eaLnBrk="1" hangingPunct="1"/>
              <a:t>91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Answers appear after each click</a:t>
            </a:r>
          </a:p>
          <a:p>
            <a:pPr eaLnBrk="1" hangingPunct="1"/>
            <a:r>
              <a:rPr lang="en-US" b="1" u="sng">
                <a:ea typeface="ＭＳ Ｐゴシック" charset="0"/>
                <a:cs typeface="ＭＳ Ｐゴシック" charset="0"/>
              </a:rPr>
              <a:t>Note</a:t>
            </a:r>
            <a:r>
              <a:rPr lang="en-US" b="1">
                <a:ea typeface="ＭＳ Ｐゴシック" charset="0"/>
                <a:cs typeface="ＭＳ Ｐゴシック" charset="0"/>
              </a:rPr>
              <a:t>: Moment magnitude is the most widely used method for calculating the size of an earthquake by seismologists, and is proportional to the energy released by the earthquake. A common misconception is that the Richter Scale is still in use – it has been replaced. Richter Scale was developed only for earthquakes in California within a specific range.</a:t>
            </a:r>
            <a:r>
              <a:rPr lang="en-US">
                <a:ea typeface="ＭＳ Ｐゴシック" charset="0"/>
                <a:cs typeface="ＭＳ Ｐゴシック" charset="0"/>
              </a:rP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96F0A1-1CDE-7F4F-BB7C-E0828A6C385C}" type="slidenum">
              <a:rPr lang="en-US"/>
              <a:pPr eaLnBrk="1" hangingPunct="1"/>
              <a:t>92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70F1F7-F525-1E43-80D3-A2CE96DFBCE2}" type="slidenum">
              <a:rPr lang="en-US"/>
              <a:pPr eaLnBrk="1" hangingPunct="1"/>
              <a:t>93</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5B735D8-A3C6-394A-B8FB-D1EFE70CD16E}" type="slidenum">
              <a:rPr lang="en-US"/>
              <a:pPr eaLnBrk="1" hangingPunct="1"/>
              <a:t>94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Are they moving…  </a:t>
            </a:r>
          </a:p>
          <a:p>
            <a:r>
              <a:rPr lang="en-US">
                <a:ea typeface="ＭＳ Ｐゴシック" charset="0"/>
                <a:cs typeface="ＭＳ Ｐゴシック" charset="0"/>
              </a:rPr>
              <a:t>Now think about a map that had many GPS stations on it. And each one had the two numbers for north and east on there… it would get very complicated. There has to be a better way!</a:t>
            </a: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721965-F0A9-E64B-BE96-A0C4922F7635}" type="slidenum">
              <a:rPr lang="en-US" sz="1200"/>
              <a:pPr eaLnBrk="1" hangingPunct="1"/>
              <a:t>100</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9708F-DA5F-0544-96FB-C3F7D53B667E}" type="slidenum">
              <a:rPr lang="en-US" sz="1200"/>
              <a:pPr eaLnBrk="1" hangingPunct="1"/>
              <a:t>106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Leet</a:t>
            </a:r>
            <a:r>
              <a:rPr lang="ja-JP" altLang="en-US">
                <a:ea typeface="ＭＳ Ｐゴシック" charset="0"/>
                <a:cs typeface="ＭＳ Ｐゴシック" charset="0"/>
              </a:rPr>
              <a:t>’</a:t>
            </a:r>
            <a:r>
              <a:rPr lang="en-US" altLang="ja-JP">
                <a:ea typeface="ＭＳ Ｐゴシック" charset="0"/>
                <a:cs typeface="ＭＳ Ｐゴシック" charset="0"/>
              </a:rPr>
              <a:t>s see how a frame of reference changes your view.</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Under Add velocities is a list of the tectonic plates. Typically scientists look at the velocities using a reference frame near where they are looking. In the example above, looking at Alaska, scientists might choose either the Pacific plate or North America </a:t>
            </a:r>
            <a:r>
              <a:rPr lang="en-US" i="1">
                <a:ea typeface="ＭＳ Ｐゴシック" charset="0"/>
                <a:cs typeface="ＭＳ Ｐゴシック" charset="0"/>
              </a:rPr>
              <a:t>reference frames</a:t>
            </a:r>
            <a:r>
              <a:rPr lang="en-US">
                <a:ea typeface="ＭＳ Ｐゴシック" charset="0"/>
                <a:cs typeface="ＭＳ Ｐゴシック" charset="0"/>
              </a:rPr>
              <a:t> to investigate how the velocities change – sometimes you see surprising subtle features by doing this! For instance, by using the North America reference frame, you can see that the very edge of Alaska is being pushed inland due to the subducting Pacific plate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4236D7-BB0D-DD40-9AEC-8A2F0596C9FC}" type="slidenum">
              <a:rPr lang="en-US" sz="1200"/>
              <a:pPr eaLnBrk="1" hangingPunct="1"/>
              <a:t>107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7683E72-4A1C-7D47-998F-225815C23644}" type="slidenum">
              <a:rPr lang="en-US" sz="1200"/>
              <a:pPr algn="r" eaLnBrk="1" hangingPunct="1"/>
              <a:t>8</a:t>
            </a:fld>
            <a:endParaRPr lang="en-US" sz="1200"/>
          </a:p>
        </p:txBody>
      </p:sp>
      <p:sp>
        <p:nvSpPr>
          <p:cNvPr id="30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fld id="{C0F66808-E08B-FE42-BC60-63C4125592EB}" type="slidenum">
              <a:rPr lang="en-US" sz="1200">
                <a:latin typeface="Times New Roman" charset="0"/>
              </a:rPr>
              <a:pPr algn="r" rtl="1"/>
              <a:t>8</a:t>
            </a:fld>
            <a:endParaRPr lang="en-US" sz="1200">
              <a:latin typeface="Times New Roman" charset="0"/>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53AA05-1720-B941-9E84-2DC7504F5628}" type="slidenum">
              <a:rPr lang="en-US" sz="1200"/>
              <a:pPr eaLnBrk="1" hangingPunct="1"/>
              <a:t>9</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C76E2D-711C-FA4B-AA20-3693E70149B0}" type="slidenum">
              <a:rPr lang="en-US" sz="1200"/>
              <a:pPr eaLnBrk="1" hangingPunct="1"/>
              <a:t>10</a:t>
            </a:fld>
            <a:endParaRPr lang="en-US" sz="1200"/>
          </a:p>
        </p:txBody>
      </p:sp>
      <p:sp>
        <p:nvSpPr>
          <p:cNvPr id="34818" name="Rectangle 2"/>
          <p:cNvSpPr>
            <a:spLocks noGrp="1" noRot="1" noChangeAspect="1" noChangeArrowheads="1" noTextEdit="1"/>
          </p:cNvSpPr>
          <p:nvPr>
            <p:ph type="sldImg"/>
          </p:nvPr>
        </p:nvSpPr>
        <p:spPr>
          <a:xfrm>
            <a:off x="1144588" y="684213"/>
            <a:ext cx="4572000" cy="3429000"/>
          </a:xfrm>
          <a:ln/>
        </p:spPr>
      </p:sp>
      <p:sp>
        <p:nvSpPr>
          <p:cNvPr id="3481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156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121128-E67F-744B-99ED-EFC122E495ED}" type="slidenum">
              <a:rPr lang="en-US"/>
              <a:pPr/>
              <a:t>‹#›</a:t>
            </a:fld>
            <a:endParaRPr lang="en-US"/>
          </a:p>
        </p:txBody>
      </p:sp>
    </p:spTree>
    <p:extLst>
      <p:ext uri="{BB962C8B-B14F-4D97-AF65-F5344CB8AC3E}">
        <p14:creationId xmlns:p14="http://schemas.microsoft.com/office/powerpoint/2010/main" val="226922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993AAD-9C47-254B-9C60-32E259060CD8}" type="slidenum">
              <a:rPr lang="en-US"/>
              <a:pPr/>
              <a:t>‹#›</a:t>
            </a:fld>
            <a:endParaRPr lang="en-US"/>
          </a:p>
        </p:txBody>
      </p:sp>
    </p:spTree>
    <p:extLst>
      <p:ext uri="{BB962C8B-B14F-4D97-AF65-F5344CB8AC3E}">
        <p14:creationId xmlns:p14="http://schemas.microsoft.com/office/powerpoint/2010/main" val="371645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921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381750"/>
            <a:ext cx="2133600" cy="476250"/>
          </a:xfr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7010400" y="6381750"/>
            <a:ext cx="2133600" cy="476250"/>
          </a:xfrm>
        </p:spPr>
        <p:txBody>
          <a:bodyPr/>
          <a:lstStyle>
            <a:lvl1pPr>
              <a:defRPr/>
            </a:lvl1pPr>
          </a:lstStyle>
          <a:p>
            <a:pPr>
              <a:defRPr/>
            </a:pPr>
            <a:fld id="{49BF1632-A0F4-0846-8307-0D689B2CD59D}" type="slidenum">
              <a:rPr lang="en-US"/>
              <a:pPr>
                <a:defRPr/>
              </a:pPr>
              <a:t>‹#›</a:t>
            </a:fld>
            <a:endParaRPr lang="en-US"/>
          </a:p>
        </p:txBody>
      </p:sp>
    </p:spTree>
    <p:extLst>
      <p:ext uri="{BB962C8B-B14F-4D97-AF65-F5344CB8AC3E}">
        <p14:creationId xmlns:p14="http://schemas.microsoft.com/office/powerpoint/2010/main" val="3773979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524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314450"/>
            <a:ext cx="8858250" cy="4935538"/>
          </a:xfrm>
        </p:spPr>
        <p:txBody>
          <a:bodyPr/>
          <a:lstStyle/>
          <a:p>
            <a:pPr lvl="0"/>
            <a:endParaRPr lang="en-US" noProof="0"/>
          </a:p>
        </p:txBody>
      </p:sp>
    </p:spTree>
    <p:extLst>
      <p:ext uri="{BB962C8B-B14F-4D97-AF65-F5344CB8AC3E}">
        <p14:creationId xmlns:p14="http://schemas.microsoft.com/office/powerpoint/2010/main" val="122590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2C01F2-F3F3-D444-BB7B-9196ED7CC080}" type="slidenum">
              <a:rPr lang="en-US"/>
              <a:pPr/>
              <a:t>‹#›</a:t>
            </a:fld>
            <a:endParaRPr lang="en-US"/>
          </a:p>
        </p:txBody>
      </p:sp>
    </p:spTree>
    <p:extLst>
      <p:ext uri="{BB962C8B-B14F-4D97-AF65-F5344CB8AC3E}">
        <p14:creationId xmlns:p14="http://schemas.microsoft.com/office/powerpoint/2010/main" val="391621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A7265B-4F91-0646-857A-2355297A379E}" type="slidenum">
              <a:rPr lang="en-US"/>
              <a:pPr/>
              <a:t>‹#›</a:t>
            </a:fld>
            <a:endParaRPr lang="en-US"/>
          </a:p>
        </p:txBody>
      </p:sp>
    </p:spTree>
    <p:extLst>
      <p:ext uri="{BB962C8B-B14F-4D97-AF65-F5344CB8AC3E}">
        <p14:creationId xmlns:p14="http://schemas.microsoft.com/office/powerpoint/2010/main" val="244739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82B8620-D80C-EF48-A982-9ECC77A0977E}" type="slidenum">
              <a:rPr lang="en-US"/>
              <a:pPr/>
              <a:t>‹#›</a:t>
            </a:fld>
            <a:endParaRPr lang="en-US"/>
          </a:p>
        </p:txBody>
      </p:sp>
    </p:spTree>
    <p:extLst>
      <p:ext uri="{BB962C8B-B14F-4D97-AF65-F5344CB8AC3E}">
        <p14:creationId xmlns:p14="http://schemas.microsoft.com/office/powerpoint/2010/main" val="22001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D3704F7F-CCBA-2643-A470-50282CA548F3}" type="slidenum">
              <a:rPr lang="en-US"/>
              <a:pPr/>
              <a:t>‹#›</a:t>
            </a:fld>
            <a:endParaRPr lang="en-US"/>
          </a:p>
        </p:txBody>
      </p:sp>
    </p:spTree>
    <p:extLst>
      <p:ext uri="{BB962C8B-B14F-4D97-AF65-F5344CB8AC3E}">
        <p14:creationId xmlns:p14="http://schemas.microsoft.com/office/powerpoint/2010/main" val="408968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E50017CC-7DC8-0747-B784-8CFD7083694E}" type="slidenum">
              <a:rPr lang="en-US"/>
              <a:pPr/>
              <a:t>‹#›</a:t>
            </a:fld>
            <a:endParaRPr lang="en-US"/>
          </a:p>
        </p:txBody>
      </p:sp>
    </p:spTree>
    <p:extLst>
      <p:ext uri="{BB962C8B-B14F-4D97-AF65-F5344CB8AC3E}">
        <p14:creationId xmlns:p14="http://schemas.microsoft.com/office/powerpoint/2010/main" val="98800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4CE3EFE2-D2C8-7B46-AD43-05B7ABCBE82E}" type="slidenum">
              <a:rPr lang="en-US"/>
              <a:pPr/>
              <a:t>‹#›</a:t>
            </a:fld>
            <a:endParaRPr lang="en-US"/>
          </a:p>
        </p:txBody>
      </p:sp>
    </p:spTree>
    <p:extLst>
      <p:ext uri="{BB962C8B-B14F-4D97-AF65-F5344CB8AC3E}">
        <p14:creationId xmlns:p14="http://schemas.microsoft.com/office/powerpoint/2010/main" val="168246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26D5C66-59E5-2041-818B-4D58025183B8}" type="slidenum">
              <a:rPr lang="en-US"/>
              <a:pPr/>
              <a:t>‹#›</a:t>
            </a:fld>
            <a:endParaRPr lang="en-US"/>
          </a:p>
        </p:txBody>
      </p:sp>
    </p:spTree>
    <p:extLst>
      <p:ext uri="{BB962C8B-B14F-4D97-AF65-F5344CB8AC3E}">
        <p14:creationId xmlns:p14="http://schemas.microsoft.com/office/powerpoint/2010/main" val="122250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F9C705E-C6B1-4E40-B7B8-3B4D71B72FF4}" type="slidenum">
              <a:rPr lang="en-US"/>
              <a:pPr/>
              <a:t>‹#›</a:t>
            </a:fld>
            <a:endParaRPr lang="en-US"/>
          </a:p>
        </p:txBody>
      </p:sp>
    </p:spTree>
    <p:extLst>
      <p:ext uri="{BB962C8B-B14F-4D97-AF65-F5344CB8AC3E}">
        <p14:creationId xmlns:p14="http://schemas.microsoft.com/office/powerpoint/2010/main" val="7162785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709C9EEF-A98E-F441-A6D2-AE9FE892BE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hyperlink" Target="http://www.calstatela.edu/dept/geology/HotSpots.htm"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upload.wikimedia.org/wikipedia/commons/a/ab/Iceland_Mid-Atlantic_Ridge_Fig16.gif" TargetMode="External"/><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05.xml.rels><?xml version="1.0" encoding="UTF-8" standalone="yes"?>
<Relationships xmlns="http://schemas.openxmlformats.org/package/2006/relationships"><Relationship Id="rId3" Type="http://schemas.openxmlformats.org/officeDocument/2006/relationships/hyperlink" Target="http://www.unavco.org/edu_outreach/data/data.html" TargetMode="External"/><Relationship Id="rId4" Type="http://schemas.openxmlformats.org/officeDocument/2006/relationships/hyperlink" Target="http://www.iris.edu/ieb" TargetMode="External"/><Relationship Id="rId1" Type="http://schemas.openxmlformats.org/officeDocument/2006/relationships/slideLayout" Target="../slideLayouts/slideLayout2.xml"/><Relationship Id="rId2" Type="http://schemas.openxmlformats.org/officeDocument/2006/relationships/hyperlink" Target="http://facility.unavco.org/data/maps/GPSVelocityViewer/GPSVelocityViewer.html"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http://www.facebook.com/unavco?ref=profil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hyperlink" Target="http://www.unavco.org/"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1QCcVqZgNKw" TargetMode="External"/><Relationship Id="rId4" Type="http://schemas.openxmlformats.org/officeDocument/2006/relationships/hyperlink" Target="http://www.youtube.com/watch?v=6Q-RzgdR0VM" TargetMode="External"/><Relationship Id="rId5" Type="http://schemas.openxmlformats.org/officeDocument/2006/relationships/hyperlink" Target="http://www.youtube.com/watch?v=rMhhyb6Yy94"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6.jpeg"/></Relationships>
</file>

<file path=ppt/slides/_rels/slide8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52.gi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twitter.com/UNAVCO" TargetMode="External"/><Relationship Id="rId5" Type="http://schemas.openxmlformats.org/officeDocument/2006/relationships/image" Target="../media/image56.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http://www.facebook.com/unavco?ref=profile%23/pages/UNAVCO/58415136190?ref=sg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hyperlink" Target="http://geon.unavco.org/unavco/GE/Learn_about_Plate_Tectonics.kmz" TargetMode="External"/><Relationship Id="rId4" Type="http://schemas.openxmlformats.org/officeDocument/2006/relationships/hyperlink" Target="http://www.iris.washington.edu/servlet/eventserver/map.do" TargetMode="External"/><Relationship Id="rId1" Type="http://schemas.openxmlformats.org/officeDocument/2006/relationships/slideLayout" Target="../slideLayouts/slideLayout2.xml"/><Relationship Id="rId2" Type="http://schemas.openxmlformats.org/officeDocument/2006/relationships/hyperlink" Target="http://geon.unavco.org/unavco/GEV.php"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a:latin typeface="Arial" charset="0"/>
            </a:endParaRPr>
          </a:p>
        </p:txBody>
      </p:sp>
      <p:pic>
        <p:nvPicPr>
          <p:cNvPr id="16386" name="Picture 3" descr="UNV-PPT-Cover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2293938" y="0"/>
            <a:ext cx="669766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50000"/>
              </a:lnSpc>
            </a:pPr>
            <a:r>
              <a:rPr lang="en-US" sz="3600" b="1">
                <a:solidFill>
                  <a:schemeClr val="bg1"/>
                </a:solidFill>
              </a:rPr>
              <a:t>Reading GPS </a:t>
            </a:r>
          </a:p>
          <a:p>
            <a:pPr algn="r" eaLnBrk="1" hangingPunct="1">
              <a:lnSpc>
                <a:spcPct val="150000"/>
              </a:lnSpc>
            </a:pPr>
            <a:r>
              <a:rPr lang="en-US" sz="3600" b="1">
                <a:solidFill>
                  <a:schemeClr val="bg1"/>
                </a:solidFill>
              </a:rPr>
              <a:t>Time Series Plots: </a:t>
            </a:r>
            <a:r>
              <a:rPr lang="en-US" sz="2000" b="1">
                <a:solidFill>
                  <a:schemeClr val="bg1"/>
                </a:solidFill>
              </a:rPr>
              <a:t>Using GPS to study tectonic plates move, twist, and crumple</a:t>
            </a:r>
            <a:endParaRPr lang="en-US">
              <a:solidFill>
                <a:schemeClr val="bg1"/>
              </a:solidFill>
            </a:endParaRPr>
          </a:p>
        </p:txBody>
      </p:sp>
      <p:sp>
        <p:nvSpPr>
          <p:cNvPr id="16388" name="TextBox 4"/>
          <p:cNvSpPr txBox="1">
            <a:spLocks noChangeArrowheads="1"/>
          </p:cNvSpPr>
          <p:nvPr/>
        </p:nvSpPr>
        <p:spPr bwMode="auto">
          <a:xfrm>
            <a:off x="4572000" y="2551113"/>
            <a:ext cx="422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pPr>
            <a:r>
              <a:rPr lang="en-US" sz="1200" b="1" i="1">
                <a:solidFill>
                  <a:schemeClr val="bg1"/>
                </a:solidFill>
              </a:rPr>
              <a:t>Roger Groom and Cate Fox-Lent, UNAVCO Master Teachers-in-Residence, and Shelley Olds, UNAVCO</a:t>
            </a:r>
          </a:p>
        </p:txBody>
      </p:sp>
    </p:spTree>
    <p:extLst>
      <p:ext uri="{BB962C8B-B14F-4D97-AF65-F5344CB8AC3E}">
        <p14:creationId xmlns:p14="http://schemas.microsoft.com/office/powerpoint/2010/main" val="42467321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2333625" y="0"/>
            <a:ext cx="6810375" cy="755650"/>
          </a:xfrm>
        </p:spPr>
        <p:txBody>
          <a:bodyPr/>
          <a:lstStyle/>
          <a:p>
            <a:pPr eaLnBrk="1" hangingPunct="1"/>
            <a:r>
              <a:rPr lang="en-US" sz="3200">
                <a:latin typeface="Arial" charset="0"/>
                <a:cs typeface="ＭＳ Ｐゴシック" charset="0"/>
              </a:rPr>
              <a:t>Activity Outcomes</a:t>
            </a:r>
          </a:p>
        </p:txBody>
      </p:sp>
      <p:sp>
        <p:nvSpPr>
          <p:cNvPr id="33794" name="Rectangle 3"/>
          <p:cNvSpPr>
            <a:spLocks noGrp="1" noChangeArrowheads="1"/>
          </p:cNvSpPr>
          <p:nvPr>
            <p:ph type="body" sz="half" idx="1"/>
          </p:nvPr>
        </p:nvSpPr>
        <p:spPr>
          <a:xfrm>
            <a:off x="331788" y="1193800"/>
            <a:ext cx="8643937" cy="5662613"/>
          </a:xfrm>
        </p:spPr>
        <p:txBody>
          <a:bodyPr/>
          <a:lstStyle/>
          <a:p>
            <a:pPr eaLnBrk="1" hangingPunct="1">
              <a:buFontTx/>
              <a:buNone/>
            </a:pPr>
            <a:r>
              <a:rPr lang="en-US">
                <a:latin typeface="Arial" charset="0"/>
                <a:ea typeface="ＭＳ Ｐゴシック" charset="0"/>
                <a:cs typeface="Arial" charset="0"/>
              </a:rPr>
              <a:t>Learners should be able to:</a:t>
            </a:r>
          </a:p>
          <a:p>
            <a:pPr eaLnBrk="1" hangingPunct="1">
              <a:spcAft>
                <a:spcPts val="600"/>
              </a:spcAft>
            </a:pPr>
            <a:r>
              <a:rPr lang="en-US">
                <a:latin typeface="Arial" charset="0"/>
                <a:ea typeface="ＭＳ Ｐゴシック" charset="0"/>
                <a:cs typeface="Arial" charset="0"/>
              </a:rPr>
              <a:t>Explain the components of GPS data </a:t>
            </a:r>
          </a:p>
          <a:p>
            <a:pPr eaLnBrk="1" hangingPunct="1">
              <a:spcAft>
                <a:spcPts val="600"/>
              </a:spcAft>
            </a:pPr>
            <a:r>
              <a:rPr lang="en-US">
                <a:latin typeface="Arial" charset="0"/>
                <a:ea typeface="ＭＳ Ｐゴシック" charset="0"/>
                <a:cs typeface="Arial" charset="0"/>
              </a:rPr>
              <a:t>Determine velocity vectors from GPS time series plots</a:t>
            </a:r>
          </a:p>
          <a:p>
            <a:pPr eaLnBrk="1" hangingPunct="1"/>
            <a:r>
              <a:rPr lang="en-US">
                <a:latin typeface="Arial" charset="0"/>
                <a:ea typeface="ＭＳ Ｐゴシック" charset="0"/>
                <a:cs typeface="Arial" charset="0"/>
              </a:rPr>
              <a:t>Identify uses of GPS in applications in addition to driving and hiking</a:t>
            </a:r>
          </a:p>
        </p:txBody>
      </p:sp>
    </p:spTree>
    <p:extLst>
      <p:ext uri="{BB962C8B-B14F-4D97-AF65-F5344CB8AC3E}">
        <p14:creationId xmlns:p14="http://schemas.microsoft.com/office/powerpoint/2010/main" val="225221070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2597150" y="60325"/>
            <a:ext cx="6546850" cy="673100"/>
          </a:xfrm>
        </p:spPr>
        <p:txBody>
          <a:bodyPr/>
          <a:lstStyle/>
          <a:p>
            <a:r>
              <a:rPr lang="en-US" sz="3200">
                <a:latin typeface="Arial" charset="0"/>
                <a:cs typeface="ＭＳ Ｐゴシック" charset="0"/>
              </a:rPr>
              <a:t>REYK and HOFN</a:t>
            </a:r>
            <a:endParaRPr lang="en-US" sz="3200">
              <a:latin typeface="Arial" charset="0"/>
            </a:endParaRPr>
          </a:p>
        </p:txBody>
      </p:sp>
      <p:pic>
        <p:nvPicPr>
          <p:cNvPr id="103426" name="Content Placeholder 3" descr="iceland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1144588"/>
            <a:ext cx="586422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7" name="Group 16"/>
          <p:cNvGrpSpPr>
            <a:grpSpLocks/>
          </p:cNvGrpSpPr>
          <p:nvPr/>
        </p:nvGrpSpPr>
        <p:grpSpPr bwMode="auto">
          <a:xfrm>
            <a:off x="2852738" y="3270250"/>
            <a:ext cx="3916362" cy="835025"/>
            <a:chOff x="1700945" y="4404985"/>
            <a:chExt cx="5716303" cy="1217436"/>
          </a:xfrm>
        </p:grpSpPr>
        <p:sp>
          <p:nvSpPr>
            <p:cNvPr id="18" name="Oval 17"/>
            <p:cNvSpPr/>
            <p:nvPr/>
          </p:nvSpPr>
          <p:spPr>
            <a:xfrm>
              <a:off x="1904850" y="4682727"/>
              <a:ext cx="338298" cy="34023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5765151" y="4404985"/>
              <a:ext cx="338298" cy="3379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447" name="TextBox 19"/>
            <p:cNvSpPr txBox="1">
              <a:spLocks noChangeArrowheads="1"/>
            </p:cNvSpPr>
            <p:nvPr/>
          </p:nvSpPr>
          <p:spPr bwMode="auto">
            <a:xfrm>
              <a:off x="1700945" y="5080420"/>
              <a:ext cx="1181213" cy="542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103448" name="TextBox 20"/>
            <p:cNvSpPr txBox="1">
              <a:spLocks noChangeArrowheads="1"/>
            </p:cNvSpPr>
            <p:nvPr/>
          </p:nvSpPr>
          <p:spPr bwMode="auto">
            <a:xfrm>
              <a:off x="6066705" y="4675008"/>
              <a:ext cx="1350543" cy="539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pic>
        <p:nvPicPr>
          <p:cNvPr id="103428" name="Content Placeholder 3" descr="reyk_gps.png"/>
          <p:cNvPicPr>
            <a:picLocks noChangeAspect="1"/>
          </p:cNvPicPr>
          <p:nvPr/>
        </p:nvPicPr>
        <p:blipFill>
          <a:blip r:embed="rId4">
            <a:extLst>
              <a:ext uri="{28A0092B-C50C-407E-A947-70E740481C1C}">
                <a14:useLocalDpi xmlns:a14="http://schemas.microsoft.com/office/drawing/2010/main" val="0"/>
              </a:ext>
            </a:extLst>
          </a:blip>
          <a:srcRect t="4909" b="52228"/>
          <a:stretch>
            <a:fillRect/>
          </a:stretch>
        </p:blipFill>
        <p:spPr bwMode="auto">
          <a:xfrm>
            <a:off x="350838" y="4468813"/>
            <a:ext cx="41148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reyk_gps.png"/>
          <p:cNvPicPr>
            <a:picLocks noChangeAspect="1"/>
          </p:cNvPicPr>
          <p:nvPr/>
        </p:nvPicPr>
        <p:blipFill>
          <a:blip r:embed="rId4">
            <a:extLst>
              <a:ext uri="{28A0092B-C50C-407E-A947-70E740481C1C}">
                <a14:useLocalDpi xmlns:a14="http://schemas.microsoft.com/office/drawing/2010/main" val="0"/>
              </a:ext>
            </a:extLst>
          </a:blip>
          <a:srcRect t="56172"/>
          <a:stretch>
            <a:fillRect/>
          </a:stretch>
        </p:blipFill>
        <p:spPr bwMode="auto">
          <a:xfrm>
            <a:off x="338138" y="5751513"/>
            <a:ext cx="4114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6"/>
          <p:cNvSpPr txBox="1">
            <a:spLocks noChangeArrowheads="1"/>
          </p:cNvSpPr>
          <p:nvPr/>
        </p:nvSpPr>
        <p:spPr bwMode="auto">
          <a:xfrm rot="-5400000">
            <a:off x="-455612" y="467042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103431" name="TextBox 7"/>
          <p:cNvSpPr txBox="1">
            <a:spLocks noChangeArrowheads="1"/>
          </p:cNvSpPr>
          <p:nvPr/>
        </p:nvSpPr>
        <p:spPr bwMode="auto">
          <a:xfrm rot="-5400000">
            <a:off x="-439737" y="6048375"/>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103432"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4912" b="51994"/>
          <a:stretch>
            <a:fillRect/>
          </a:stretch>
        </p:blipFill>
        <p:spPr bwMode="auto">
          <a:xfrm>
            <a:off x="4932363" y="4433888"/>
            <a:ext cx="4114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55658"/>
          <a:stretch>
            <a:fillRect/>
          </a:stretch>
        </p:blipFill>
        <p:spPr bwMode="auto">
          <a:xfrm>
            <a:off x="4956175" y="5708650"/>
            <a:ext cx="41148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TextBox 13"/>
          <p:cNvSpPr txBox="1">
            <a:spLocks noChangeArrowheads="1"/>
          </p:cNvSpPr>
          <p:nvPr/>
        </p:nvSpPr>
        <p:spPr bwMode="auto">
          <a:xfrm rot="-5400000">
            <a:off x="4083844" y="4671219"/>
            <a:ext cx="135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103435" name="TextBox 14"/>
          <p:cNvSpPr txBox="1">
            <a:spLocks noChangeArrowheads="1"/>
          </p:cNvSpPr>
          <p:nvPr/>
        </p:nvSpPr>
        <p:spPr bwMode="auto">
          <a:xfrm rot="-5400000">
            <a:off x="4134644" y="6049169"/>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103436" name="TextBox 21"/>
          <p:cNvSpPr txBox="1">
            <a:spLocks noChangeArrowheads="1"/>
          </p:cNvSpPr>
          <p:nvPr/>
        </p:nvSpPr>
        <p:spPr bwMode="auto">
          <a:xfrm>
            <a:off x="544513" y="415131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103437" name="TextBox 22"/>
          <p:cNvSpPr txBox="1">
            <a:spLocks noChangeArrowheads="1"/>
          </p:cNvSpPr>
          <p:nvPr/>
        </p:nvSpPr>
        <p:spPr bwMode="auto">
          <a:xfrm>
            <a:off x="8118475" y="4173538"/>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sp>
        <p:nvSpPr>
          <p:cNvPr id="103438" name="Content Placeholder 19"/>
          <p:cNvSpPr>
            <a:spLocks noGrp="1"/>
          </p:cNvSpPr>
          <p:nvPr>
            <p:ph idx="1"/>
          </p:nvPr>
        </p:nvSpPr>
        <p:spPr>
          <a:xfrm>
            <a:off x="919163" y="781050"/>
            <a:ext cx="7767637" cy="455613"/>
          </a:xfrm>
        </p:spPr>
        <p:txBody>
          <a:bodyPr/>
          <a:lstStyle/>
          <a:p>
            <a:pPr>
              <a:buFont typeface="Arial" charset="0"/>
              <a:buNone/>
            </a:pPr>
            <a:r>
              <a:rPr lang="en-US" sz="2000">
                <a:latin typeface="Arial" charset="0"/>
                <a:ea typeface="ＭＳ Ｐゴシック" charset="0"/>
                <a:cs typeface="Arial" charset="0"/>
              </a:rPr>
              <a:t> There has to be an easier way to show this!</a:t>
            </a:r>
          </a:p>
        </p:txBody>
      </p:sp>
      <p:sp>
        <p:nvSpPr>
          <p:cNvPr id="103439" name="Rectangle 1"/>
          <p:cNvSpPr>
            <a:spLocks noChangeArrowheads="1"/>
          </p:cNvSpPr>
          <p:nvPr/>
        </p:nvSpPr>
        <p:spPr bwMode="auto">
          <a:xfrm>
            <a:off x="6843713" y="2984500"/>
            <a:ext cx="20288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15 mm/yr</a:t>
            </a:r>
          </a:p>
          <a:p>
            <a:endParaRPr lang="en-US"/>
          </a:p>
          <a:p>
            <a:r>
              <a:rPr lang="en-US"/>
              <a:t>East:   13 mm/yr</a:t>
            </a:r>
          </a:p>
        </p:txBody>
      </p:sp>
      <p:sp>
        <p:nvSpPr>
          <p:cNvPr id="103440" name="Rectangle 20"/>
          <p:cNvSpPr>
            <a:spLocks noChangeArrowheads="1"/>
          </p:cNvSpPr>
          <p:nvPr/>
        </p:nvSpPr>
        <p:spPr bwMode="auto">
          <a:xfrm>
            <a:off x="158750" y="3032125"/>
            <a:ext cx="2028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20.5 mm/yr</a:t>
            </a:r>
          </a:p>
          <a:p>
            <a:endParaRPr lang="en-US"/>
          </a:p>
          <a:p>
            <a:r>
              <a:rPr lang="en-US"/>
              <a:t>East:   -11 mm/yr</a:t>
            </a:r>
          </a:p>
        </p:txBody>
      </p:sp>
      <p:sp>
        <p:nvSpPr>
          <p:cNvPr id="103441" name="TextBox 23"/>
          <p:cNvSpPr txBox="1">
            <a:spLocks noChangeArrowheads="1"/>
          </p:cNvSpPr>
          <p:nvPr/>
        </p:nvSpPr>
        <p:spPr bwMode="auto">
          <a:xfrm>
            <a:off x="533400" y="5367338"/>
            <a:ext cx="371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REYK </a:t>
            </a:r>
            <a:r>
              <a:rPr lang="en-US" sz="2000" b="1"/>
              <a:t>North</a:t>
            </a:r>
            <a:r>
              <a:rPr lang="en-US" sz="2000"/>
              <a:t> =    </a:t>
            </a:r>
            <a:r>
              <a:rPr lang="en-US" sz="2000">
                <a:solidFill>
                  <a:srgbClr val="FF0000"/>
                </a:solidFill>
              </a:rPr>
              <a:t>20.5 mm/year</a:t>
            </a:r>
            <a:r>
              <a:rPr lang="en-US" sz="2000"/>
              <a:t> </a:t>
            </a:r>
          </a:p>
        </p:txBody>
      </p:sp>
      <p:sp>
        <p:nvSpPr>
          <p:cNvPr id="103442" name="TextBox 24"/>
          <p:cNvSpPr txBox="1">
            <a:spLocks noChangeArrowheads="1"/>
          </p:cNvSpPr>
          <p:nvPr/>
        </p:nvSpPr>
        <p:spPr bwMode="auto">
          <a:xfrm>
            <a:off x="538163" y="6526213"/>
            <a:ext cx="378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REYK </a:t>
            </a:r>
            <a:r>
              <a:rPr lang="en-US" sz="2000" b="1"/>
              <a:t>EAST </a:t>
            </a:r>
            <a:r>
              <a:rPr lang="en-US" sz="2000"/>
              <a:t>=  </a:t>
            </a:r>
            <a:r>
              <a:rPr lang="en-US" sz="2000">
                <a:solidFill>
                  <a:srgbClr val="FF0000"/>
                </a:solidFill>
              </a:rPr>
              <a:t> </a:t>
            </a:r>
            <a:r>
              <a:rPr lang="en-US" sz="2000" b="1" baseline="30000">
                <a:solidFill>
                  <a:srgbClr val="FF0000"/>
                </a:solidFill>
              </a:rPr>
              <a:t>-</a:t>
            </a:r>
            <a:r>
              <a:rPr lang="en-US" sz="2000">
                <a:solidFill>
                  <a:srgbClr val="FF0000"/>
                </a:solidFill>
              </a:rPr>
              <a:t>11.0 mm/year</a:t>
            </a:r>
            <a:r>
              <a:rPr lang="en-US" sz="2000"/>
              <a:t> </a:t>
            </a:r>
          </a:p>
        </p:txBody>
      </p:sp>
      <p:sp>
        <p:nvSpPr>
          <p:cNvPr id="103443" name="TextBox 25"/>
          <p:cNvSpPr txBox="1">
            <a:spLocks noChangeArrowheads="1"/>
          </p:cNvSpPr>
          <p:nvPr/>
        </p:nvSpPr>
        <p:spPr bwMode="auto">
          <a:xfrm>
            <a:off x="5157788" y="5286375"/>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HOFN </a:t>
            </a:r>
            <a:r>
              <a:rPr lang="en-US" sz="2000" b="1"/>
              <a:t>North</a:t>
            </a:r>
            <a:r>
              <a:rPr lang="en-US" sz="2000"/>
              <a:t> =    </a:t>
            </a:r>
            <a:r>
              <a:rPr lang="en-US" sz="2000">
                <a:solidFill>
                  <a:srgbClr val="FF0000"/>
                </a:solidFill>
              </a:rPr>
              <a:t>15.0 mm/year </a:t>
            </a:r>
          </a:p>
        </p:txBody>
      </p:sp>
      <p:sp>
        <p:nvSpPr>
          <p:cNvPr id="103444" name="TextBox 26"/>
          <p:cNvSpPr txBox="1">
            <a:spLocks noChangeArrowheads="1"/>
          </p:cNvSpPr>
          <p:nvPr/>
        </p:nvSpPr>
        <p:spPr bwMode="auto">
          <a:xfrm>
            <a:off x="5140325" y="6545263"/>
            <a:ext cx="389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HOFN </a:t>
            </a:r>
            <a:r>
              <a:rPr lang="en-US" sz="2000" b="1"/>
              <a:t>EAST </a:t>
            </a:r>
            <a:r>
              <a:rPr lang="en-US" sz="2000"/>
              <a:t>=    </a:t>
            </a:r>
            <a:r>
              <a:rPr lang="en-US" sz="2000">
                <a:solidFill>
                  <a:srgbClr val="FF0000"/>
                </a:solidFill>
              </a:rPr>
              <a:t>13.0 mm/year</a:t>
            </a:r>
            <a:r>
              <a:rPr lang="en-US" sz="2000"/>
              <a:t> </a:t>
            </a:r>
          </a:p>
        </p:txBody>
      </p:sp>
    </p:spTree>
    <p:extLst>
      <p:ext uri="{BB962C8B-B14F-4D97-AF65-F5344CB8AC3E}">
        <p14:creationId xmlns:p14="http://schemas.microsoft.com/office/powerpoint/2010/main" val="16739260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sz="3200">
                <a:latin typeface="Arial" charset="0"/>
              </a:rPr>
              <a:t>What Is Happening to Iceland?</a:t>
            </a:r>
          </a:p>
        </p:txBody>
      </p:sp>
      <p:pic>
        <p:nvPicPr>
          <p:cNvPr id="105474" name="Content Placeholder 3" descr="iceland_finalGraph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0" y="1406525"/>
            <a:ext cx="8840788" cy="4478338"/>
          </a:xfrm>
        </p:spPr>
      </p:pic>
    </p:spTree>
    <p:extLst>
      <p:ext uri="{BB962C8B-B14F-4D97-AF65-F5344CB8AC3E}">
        <p14:creationId xmlns:p14="http://schemas.microsoft.com/office/powerpoint/2010/main" val="415729847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eaLnBrk="1" hangingPunct="1"/>
            <a:endParaRPr lang="en-US">
              <a:latin typeface="Arial" charset="0"/>
              <a:cs typeface="ＭＳ Ｐゴシック" charset="0"/>
            </a:endParaRPr>
          </a:p>
        </p:txBody>
      </p:sp>
      <p:pic>
        <p:nvPicPr>
          <p:cNvPr id="106498" name="Picture 7" descr="IcelandRif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896938"/>
            <a:ext cx="60547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8"/>
          <p:cNvSpPr>
            <a:spLocks noChangeArrowheads="1"/>
          </p:cNvSpPr>
          <p:nvPr/>
        </p:nvSpPr>
        <p:spPr bwMode="auto">
          <a:xfrm>
            <a:off x="309563" y="5335588"/>
            <a:ext cx="86153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t>The fracture pictured here occurs over the Mid-Atlantic Ridge. The photo by R. Stull was taken immediately after the largest earthquake in the area since 1917. </a:t>
            </a:r>
          </a:p>
        </p:txBody>
      </p:sp>
      <p:sp>
        <p:nvSpPr>
          <p:cNvPr id="106500" name="Rectangle 9"/>
          <p:cNvSpPr>
            <a:spLocks noChangeArrowheads="1"/>
          </p:cNvSpPr>
          <p:nvPr/>
        </p:nvSpPr>
        <p:spPr bwMode="auto">
          <a:xfrm>
            <a:off x="550863" y="5989638"/>
            <a:ext cx="6154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hlinkClick r:id="rId3"/>
              </a:rPr>
              <a:t>www.calstatela.edu/dept/geology/HotSpots.htm</a:t>
            </a:r>
            <a:r>
              <a:rPr lang="en-US"/>
              <a:t> </a:t>
            </a:r>
          </a:p>
        </p:txBody>
      </p:sp>
    </p:spTree>
    <p:extLst>
      <p:ext uri="{BB962C8B-B14F-4D97-AF65-F5344CB8AC3E}">
        <p14:creationId xmlns:p14="http://schemas.microsoft.com/office/powerpoint/2010/main" val="59056346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descr="vestmannaeyj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150"/>
            <a:ext cx="37750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2" descr="icelandic-rift-e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6950"/>
            <a:ext cx="40417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noChangeArrowheads="1"/>
          </p:cNvSpPr>
          <p:nvPr/>
        </p:nvSpPr>
        <p:spPr bwMode="auto">
          <a:xfrm>
            <a:off x="0" y="2730500"/>
            <a:ext cx="35734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FFFFFF"/>
                </a:solidFill>
                <a:cs typeface="Arial" charset="0"/>
              </a:rPr>
              <a:t>Icelandic rift eruption</a:t>
            </a:r>
            <a:br>
              <a:rPr lang="en-US">
                <a:solidFill>
                  <a:srgbClr val="FFFFFF"/>
                </a:solidFill>
                <a:cs typeface="Arial" charset="0"/>
              </a:rPr>
            </a:br>
            <a:r>
              <a:rPr lang="en-US" i="1">
                <a:solidFill>
                  <a:srgbClr val="FFFFFF"/>
                </a:solidFill>
                <a:cs typeface="Arial" charset="0"/>
              </a:rPr>
              <a:t>(Photo: National Geographic Magazine) </a:t>
            </a:r>
          </a:p>
        </p:txBody>
      </p:sp>
      <p:sp>
        <p:nvSpPr>
          <p:cNvPr id="107524" name="Rectangle 4"/>
          <p:cNvSpPr>
            <a:spLocks noChangeArrowheads="1"/>
          </p:cNvSpPr>
          <p:nvPr/>
        </p:nvSpPr>
        <p:spPr bwMode="auto">
          <a:xfrm>
            <a:off x="0" y="6216650"/>
            <a:ext cx="3906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FFFFFF"/>
                </a:solidFill>
                <a:cs typeface="Arial" charset="0"/>
              </a:rPr>
              <a:t>Vestmanneyjar, Heimaey, Iceland January 1973 </a:t>
            </a:r>
          </a:p>
        </p:txBody>
      </p:sp>
      <p:grpSp>
        <p:nvGrpSpPr>
          <p:cNvPr id="107525" name="Group 5"/>
          <p:cNvGrpSpPr>
            <a:grpSpLocks/>
          </p:cNvGrpSpPr>
          <p:nvPr/>
        </p:nvGrpSpPr>
        <p:grpSpPr bwMode="auto">
          <a:xfrm>
            <a:off x="3560763" y="996950"/>
            <a:ext cx="5583237" cy="5861050"/>
            <a:chOff x="1400175" y="1066800"/>
            <a:chExt cx="5583238" cy="5791200"/>
          </a:xfrm>
        </p:grpSpPr>
        <p:pic>
          <p:nvPicPr>
            <p:cNvPr id="107529" name="Picture 2" descr="File:Iceland Mid-Atlantic Ridge Fig16.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75" y="1066800"/>
              <a:ext cx="55832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Text Box 3"/>
            <p:cNvSpPr txBox="1">
              <a:spLocks noChangeArrowheads="1"/>
            </p:cNvSpPr>
            <p:nvPr/>
          </p:nvSpPr>
          <p:spPr bwMode="auto">
            <a:xfrm>
              <a:off x="1729504" y="6479559"/>
              <a:ext cx="168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Source: USGS</a:t>
              </a:r>
            </a:p>
          </p:txBody>
        </p:sp>
        <p:sp>
          <p:nvSpPr>
            <p:cNvPr id="107531" name="Line 5"/>
            <p:cNvSpPr>
              <a:spLocks noChangeShapeType="1"/>
            </p:cNvSpPr>
            <p:nvPr/>
          </p:nvSpPr>
          <p:spPr bwMode="auto">
            <a:xfrm flipH="1" flipV="1">
              <a:off x="5443538" y="3513138"/>
              <a:ext cx="563562" cy="1581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2" name="Line 6"/>
            <p:cNvSpPr>
              <a:spLocks noChangeShapeType="1"/>
            </p:cNvSpPr>
            <p:nvPr/>
          </p:nvSpPr>
          <p:spPr bwMode="auto">
            <a:xfrm flipH="1" flipV="1">
              <a:off x="5268913" y="4687887"/>
              <a:ext cx="701138" cy="50752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3" name="Line 7"/>
            <p:cNvSpPr>
              <a:spLocks noChangeShapeType="1"/>
            </p:cNvSpPr>
            <p:nvPr/>
          </p:nvSpPr>
          <p:spPr bwMode="auto">
            <a:xfrm flipH="1" flipV="1">
              <a:off x="4557712" y="5153024"/>
              <a:ext cx="1388599" cy="1362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4" name="AutoShape 8"/>
            <p:cNvSpPr>
              <a:spLocks noChangeArrowheads="1"/>
            </p:cNvSpPr>
            <p:nvPr/>
          </p:nvSpPr>
          <p:spPr bwMode="auto">
            <a:xfrm>
              <a:off x="4994275" y="4454525"/>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35" name="AutoShape 9"/>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36" name="AutoShape 10"/>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37" name="AutoShape 11"/>
            <p:cNvSpPr>
              <a:spLocks noChangeArrowheads="1"/>
            </p:cNvSpPr>
            <p:nvPr/>
          </p:nvSpPr>
          <p:spPr bwMode="auto">
            <a:xfrm>
              <a:off x="4278313" y="50403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38" name="AutoShape 12"/>
            <p:cNvSpPr>
              <a:spLocks noChangeArrowheads="1"/>
            </p:cNvSpPr>
            <p:nvPr/>
          </p:nvSpPr>
          <p:spPr bwMode="auto">
            <a:xfrm>
              <a:off x="5240338" y="3000375"/>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39" name="AutoShape 13"/>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0" name="AutoShape 14"/>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1" name="AutoShape 15"/>
            <p:cNvSpPr>
              <a:spLocks noChangeArrowheads="1"/>
            </p:cNvSpPr>
            <p:nvPr/>
          </p:nvSpPr>
          <p:spPr bwMode="auto">
            <a:xfrm>
              <a:off x="4291013" y="50403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2" name="AutoShape 16"/>
            <p:cNvSpPr>
              <a:spLocks noChangeArrowheads="1"/>
            </p:cNvSpPr>
            <p:nvPr/>
          </p:nvSpPr>
          <p:spPr bwMode="auto">
            <a:xfrm>
              <a:off x="3494088"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3" name="AutoShape 17"/>
            <p:cNvSpPr>
              <a:spLocks noChangeArrowheads="1"/>
            </p:cNvSpPr>
            <p:nvPr/>
          </p:nvSpPr>
          <p:spPr bwMode="auto">
            <a:xfrm>
              <a:off x="4327525"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4" name="AutoShape 18"/>
            <p:cNvSpPr>
              <a:spLocks noChangeArrowheads="1"/>
            </p:cNvSpPr>
            <p:nvPr/>
          </p:nvSpPr>
          <p:spPr bwMode="auto">
            <a:xfrm>
              <a:off x="5005388" y="4454525"/>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5" name="AutoShape 19"/>
            <p:cNvSpPr>
              <a:spLocks noChangeArrowheads="1"/>
            </p:cNvSpPr>
            <p:nvPr/>
          </p:nvSpPr>
          <p:spPr bwMode="auto">
            <a:xfrm>
              <a:off x="4302125" y="50403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6" name="AutoShape 20"/>
            <p:cNvSpPr>
              <a:spLocks noChangeArrowheads="1"/>
            </p:cNvSpPr>
            <p:nvPr/>
          </p:nvSpPr>
          <p:spPr bwMode="auto">
            <a:xfrm>
              <a:off x="3505200" y="4806950"/>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47" name="AutoShape 21"/>
            <p:cNvSpPr>
              <a:spLocks noChangeArrowheads="1"/>
            </p:cNvSpPr>
            <p:nvPr/>
          </p:nvSpPr>
          <p:spPr bwMode="auto">
            <a:xfrm>
              <a:off x="4338638" y="4138613"/>
              <a:ext cx="171450" cy="18732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grpSp>
          <p:nvGrpSpPr>
            <p:cNvPr id="107548" name="Group 27"/>
            <p:cNvGrpSpPr>
              <a:grpSpLocks/>
            </p:cNvGrpSpPr>
            <p:nvPr/>
          </p:nvGrpSpPr>
          <p:grpSpPr bwMode="auto">
            <a:xfrm>
              <a:off x="3505200" y="3000375"/>
              <a:ext cx="1906588" cy="2227263"/>
              <a:chOff x="2208" y="1890"/>
              <a:chExt cx="1201" cy="1403"/>
            </a:xfrm>
          </p:grpSpPr>
          <p:sp>
            <p:nvSpPr>
              <p:cNvPr id="107549" name="AutoShape 22"/>
              <p:cNvSpPr>
                <a:spLocks noChangeArrowheads="1"/>
              </p:cNvSpPr>
              <p:nvPr/>
            </p:nvSpPr>
            <p:spPr bwMode="auto">
              <a:xfrm>
                <a:off x="3301" y="1890"/>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50" name="AutoShape 23"/>
              <p:cNvSpPr>
                <a:spLocks noChangeArrowheads="1"/>
              </p:cNvSpPr>
              <p:nvPr/>
            </p:nvSpPr>
            <p:spPr bwMode="auto">
              <a:xfrm>
                <a:off x="3153" y="2806"/>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51" name="AutoShape 24"/>
              <p:cNvSpPr>
                <a:spLocks noChangeArrowheads="1"/>
              </p:cNvSpPr>
              <p:nvPr/>
            </p:nvSpPr>
            <p:spPr bwMode="auto">
              <a:xfrm>
                <a:off x="2710" y="3175"/>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52" name="AutoShape 25"/>
              <p:cNvSpPr>
                <a:spLocks noChangeArrowheads="1"/>
              </p:cNvSpPr>
              <p:nvPr/>
            </p:nvSpPr>
            <p:spPr bwMode="auto">
              <a:xfrm>
                <a:off x="2208" y="3028"/>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07553" name="AutoShape 26"/>
              <p:cNvSpPr>
                <a:spLocks noChangeArrowheads="1"/>
              </p:cNvSpPr>
              <p:nvPr/>
            </p:nvSpPr>
            <p:spPr bwMode="auto">
              <a:xfrm>
                <a:off x="2733" y="2607"/>
                <a:ext cx="108" cy="11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grpSp>
      </p:grpSp>
      <p:sp>
        <p:nvSpPr>
          <p:cNvPr id="107526" name="Title 1"/>
          <p:cNvSpPr>
            <a:spLocks noGrp="1"/>
          </p:cNvSpPr>
          <p:nvPr>
            <p:ph type="title"/>
          </p:nvPr>
        </p:nvSpPr>
        <p:spPr/>
        <p:txBody>
          <a:bodyPr/>
          <a:lstStyle/>
          <a:p>
            <a:r>
              <a:rPr lang="en-US">
                <a:latin typeface="Arial" charset="0"/>
              </a:rPr>
              <a:t>And what happens when plates move apart? Lava…</a:t>
            </a:r>
          </a:p>
        </p:txBody>
      </p:sp>
      <p:sp>
        <p:nvSpPr>
          <p:cNvPr id="34" name="Octagon 33"/>
          <p:cNvSpPr>
            <a:spLocks noChangeArrowheads="1"/>
          </p:cNvSpPr>
          <p:nvPr/>
        </p:nvSpPr>
        <p:spPr bwMode="auto">
          <a:xfrm>
            <a:off x="8734425" y="6469063"/>
            <a:ext cx="298450" cy="300037"/>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7528" name="Text Box 3"/>
          <p:cNvSpPr txBox="1">
            <a:spLocks noChangeArrowheads="1"/>
          </p:cNvSpPr>
          <p:nvPr/>
        </p:nvSpPr>
        <p:spPr bwMode="auto">
          <a:xfrm>
            <a:off x="7370763" y="5180013"/>
            <a:ext cx="1773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Sites of surface eruptions</a:t>
            </a:r>
          </a:p>
        </p:txBody>
      </p:sp>
    </p:spTree>
    <p:extLst>
      <p:ext uri="{BB962C8B-B14F-4D97-AF65-F5344CB8AC3E}">
        <p14:creationId xmlns:p14="http://schemas.microsoft.com/office/powerpoint/2010/main" val="63794759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1911350" y="60325"/>
            <a:ext cx="7232650" cy="711200"/>
          </a:xfrm>
        </p:spPr>
        <p:txBody>
          <a:bodyPr/>
          <a:lstStyle/>
          <a:p>
            <a:pPr eaLnBrk="1" hangingPunct="1"/>
            <a:r>
              <a:rPr lang="en-US" sz="3200">
                <a:latin typeface="Arial" charset="0"/>
                <a:cs typeface="ＭＳ Ｐゴシック" charset="0"/>
              </a:rPr>
              <a:t>Iceland and the Mid-Atlantic Ridge</a:t>
            </a:r>
          </a:p>
        </p:txBody>
      </p:sp>
      <p:pic>
        <p:nvPicPr>
          <p:cNvPr id="108546" name="Picture 5" descr="atlantic-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838" y="806450"/>
            <a:ext cx="4414837"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Line 7"/>
          <p:cNvSpPr>
            <a:spLocks noChangeShapeType="1"/>
          </p:cNvSpPr>
          <p:nvPr/>
        </p:nvSpPr>
        <p:spPr bwMode="auto">
          <a:xfrm flipH="1" flipV="1">
            <a:off x="5286375" y="1454150"/>
            <a:ext cx="1841500" cy="6191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48" name="Text Box 8"/>
          <p:cNvSpPr txBox="1">
            <a:spLocks noChangeArrowheads="1"/>
          </p:cNvSpPr>
          <p:nvPr/>
        </p:nvSpPr>
        <p:spPr bwMode="auto">
          <a:xfrm>
            <a:off x="7153275" y="1822450"/>
            <a:ext cx="174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ICELAND</a:t>
            </a:r>
          </a:p>
        </p:txBody>
      </p:sp>
      <p:sp>
        <p:nvSpPr>
          <p:cNvPr id="108549" name="Freeform 10"/>
          <p:cNvSpPr>
            <a:spLocks/>
          </p:cNvSpPr>
          <p:nvPr/>
        </p:nvSpPr>
        <p:spPr bwMode="auto">
          <a:xfrm>
            <a:off x="4332288" y="1371600"/>
            <a:ext cx="1212850" cy="5076825"/>
          </a:xfrm>
          <a:custGeom>
            <a:avLst/>
            <a:gdLst>
              <a:gd name="T0" fmla="*/ 2147483647 w 764"/>
              <a:gd name="T1" fmla="*/ 2147483647 h 3198"/>
              <a:gd name="T2" fmla="*/ 2147483647 w 764"/>
              <a:gd name="T3" fmla="*/ 2147483647 h 3198"/>
              <a:gd name="T4" fmla="*/ 2147483647 w 764"/>
              <a:gd name="T5" fmla="*/ 2147483647 h 3198"/>
              <a:gd name="T6" fmla="*/ 2147483647 w 764"/>
              <a:gd name="T7" fmla="*/ 2147483647 h 3198"/>
              <a:gd name="T8" fmla="*/ 2147483647 w 764"/>
              <a:gd name="T9" fmla="*/ 2147483647 h 3198"/>
              <a:gd name="T10" fmla="*/ 2147483647 w 764"/>
              <a:gd name="T11" fmla="*/ 2147483647 h 3198"/>
              <a:gd name="T12" fmla="*/ 2147483647 w 764"/>
              <a:gd name="T13" fmla="*/ 2147483647 h 3198"/>
              <a:gd name="T14" fmla="*/ 2147483647 w 764"/>
              <a:gd name="T15" fmla="*/ 2147483647 h 3198"/>
              <a:gd name="T16" fmla="*/ 2147483647 w 764"/>
              <a:gd name="T17" fmla="*/ 2147483647 h 3198"/>
              <a:gd name="T18" fmla="*/ 2147483647 w 764"/>
              <a:gd name="T19" fmla="*/ 2147483647 h 3198"/>
              <a:gd name="T20" fmla="*/ 2147483647 w 764"/>
              <a:gd name="T21" fmla="*/ 2147483647 h 3198"/>
              <a:gd name="T22" fmla="*/ 2147483647 w 764"/>
              <a:gd name="T23" fmla="*/ 2147483647 h 3198"/>
              <a:gd name="T24" fmla="*/ 2147483647 w 764"/>
              <a:gd name="T25" fmla="*/ 2147483647 h 3198"/>
              <a:gd name="T26" fmla="*/ 2147483647 w 764"/>
              <a:gd name="T27" fmla="*/ 2147483647 h 3198"/>
              <a:gd name="T28" fmla="*/ 2147483647 w 764"/>
              <a:gd name="T29" fmla="*/ 2147483647 h 3198"/>
              <a:gd name="T30" fmla="*/ 2147483647 w 764"/>
              <a:gd name="T31" fmla="*/ 2147483647 h 3198"/>
              <a:gd name="T32" fmla="*/ 2147483647 w 764"/>
              <a:gd name="T33" fmla="*/ 2147483647 h 3198"/>
              <a:gd name="T34" fmla="*/ 2147483647 w 764"/>
              <a:gd name="T35" fmla="*/ 2147483647 h 3198"/>
              <a:gd name="T36" fmla="*/ 2147483647 w 764"/>
              <a:gd name="T37" fmla="*/ 2147483647 h 3198"/>
              <a:gd name="T38" fmla="*/ 2147483647 w 764"/>
              <a:gd name="T39" fmla="*/ 2147483647 h 3198"/>
              <a:gd name="T40" fmla="*/ 2147483647 w 764"/>
              <a:gd name="T41" fmla="*/ 2147483647 h 3198"/>
              <a:gd name="T42" fmla="*/ 2147483647 w 764"/>
              <a:gd name="T43" fmla="*/ 2147483647 h 3198"/>
              <a:gd name="T44" fmla="*/ 2147483647 w 764"/>
              <a:gd name="T45" fmla="*/ 2147483647 h 3198"/>
              <a:gd name="T46" fmla="*/ 2147483647 w 764"/>
              <a:gd name="T47" fmla="*/ 2147483647 h 3198"/>
              <a:gd name="T48" fmla="*/ 2147483647 w 764"/>
              <a:gd name="T49" fmla="*/ 2147483647 h 3198"/>
              <a:gd name="T50" fmla="*/ 2147483647 w 764"/>
              <a:gd name="T51" fmla="*/ 2147483647 h 3198"/>
              <a:gd name="T52" fmla="*/ 2147483647 w 764"/>
              <a:gd name="T53" fmla="*/ 2147483647 h 3198"/>
              <a:gd name="T54" fmla="*/ 2147483647 w 764"/>
              <a:gd name="T55" fmla="*/ 2147483647 h 3198"/>
              <a:gd name="T56" fmla="*/ 2147483647 w 764"/>
              <a:gd name="T57" fmla="*/ 2147483647 h 3198"/>
              <a:gd name="T58" fmla="*/ 2147483647 w 764"/>
              <a:gd name="T59" fmla="*/ 0 h 31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4"/>
              <a:gd name="T91" fmla="*/ 0 h 3198"/>
              <a:gd name="T92" fmla="*/ 764 w 764"/>
              <a:gd name="T93" fmla="*/ 3198 h 31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4" h="3198">
                <a:moveTo>
                  <a:pt x="764" y="3198"/>
                </a:moveTo>
                <a:cubicBezTo>
                  <a:pt x="707" y="3159"/>
                  <a:pt x="706" y="3069"/>
                  <a:pt x="668" y="3013"/>
                </a:cubicBezTo>
                <a:cubicBezTo>
                  <a:pt x="643" y="2935"/>
                  <a:pt x="683" y="3052"/>
                  <a:pt x="646" y="2969"/>
                </a:cubicBezTo>
                <a:cubicBezTo>
                  <a:pt x="635" y="2944"/>
                  <a:pt x="631" y="2913"/>
                  <a:pt x="624" y="2887"/>
                </a:cubicBezTo>
                <a:cubicBezTo>
                  <a:pt x="616" y="2860"/>
                  <a:pt x="601" y="2806"/>
                  <a:pt x="601" y="2806"/>
                </a:cubicBezTo>
                <a:cubicBezTo>
                  <a:pt x="606" y="2733"/>
                  <a:pt x="601" y="2635"/>
                  <a:pt x="646" y="2570"/>
                </a:cubicBezTo>
                <a:cubicBezTo>
                  <a:pt x="655" y="2521"/>
                  <a:pt x="659" y="2471"/>
                  <a:pt x="668" y="2422"/>
                </a:cubicBezTo>
                <a:cubicBezTo>
                  <a:pt x="676" y="2319"/>
                  <a:pt x="680" y="2326"/>
                  <a:pt x="668" y="2208"/>
                </a:cubicBezTo>
                <a:cubicBezTo>
                  <a:pt x="665" y="2176"/>
                  <a:pt x="653" y="2112"/>
                  <a:pt x="653" y="2112"/>
                </a:cubicBezTo>
                <a:cubicBezTo>
                  <a:pt x="651" y="2053"/>
                  <a:pt x="650" y="1994"/>
                  <a:pt x="646" y="1935"/>
                </a:cubicBezTo>
                <a:cubicBezTo>
                  <a:pt x="645" y="1920"/>
                  <a:pt x="648" y="1901"/>
                  <a:pt x="638" y="1890"/>
                </a:cubicBezTo>
                <a:cubicBezTo>
                  <a:pt x="623" y="1873"/>
                  <a:pt x="594" y="1875"/>
                  <a:pt x="572" y="1868"/>
                </a:cubicBezTo>
                <a:cubicBezTo>
                  <a:pt x="514" y="1849"/>
                  <a:pt x="454" y="1841"/>
                  <a:pt x="395" y="1824"/>
                </a:cubicBezTo>
                <a:cubicBezTo>
                  <a:pt x="353" y="1812"/>
                  <a:pt x="294" y="1797"/>
                  <a:pt x="262" y="1765"/>
                </a:cubicBezTo>
                <a:cubicBezTo>
                  <a:pt x="237" y="1740"/>
                  <a:pt x="228" y="1722"/>
                  <a:pt x="195" y="1706"/>
                </a:cubicBezTo>
                <a:cubicBezTo>
                  <a:pt x="171" y="1668"/>
                  <a:pt x="117" y="1635"/>
                  <a:pt x="85" y="1602"/>
                </a:cubicBezTo>
                <a:cubicBezTo>
                  <a:pt x="66" y="1583"/>
                  <a:pt x="55" y="1558"/>
                  <a:pt x="40" y="1536"/>
                </a:cubicBezTo>
                <a:cubicBezTo>
                  <a:pt x="35" y="1529"/>
                  <a:pt x="25" y="1514"/>
                  <a:pt x="25" y="1514"/>
                </a:cubicBezTo>
                <a:cubicBezTo>
                  <a:pt x="0" y="1437"/>
                  <a:pt x="40" y="1328"/>
                  <a:pt x="85" y="1263"/>
                </a:cubicBezTo>
                <a:cubicBezTo>
                  <a:pt x="102" y="1210"/>
                  <a:pt x="86" y="1226"/>
                  <a:pt x="121" y="1204"/>
                </a:cubicBezTo>
                <a:cubicBezTo>
                  <a:pt x="139" y="1178"/>
                  <a:pt x="150" y="1161"/>
                  <a:pt x="181" y="1152"/>
                </a:cubicBezTo>
                <a:cubicBezTo>
                  <a:pt x="246" y="1087"/>
                  <a:pt x="314" y="1068"/>
                  <a:pt x="343" y="975"/>
                </a:cubicBezTo>
                <a:cubicBezTo>
                  <a:pt x="340" y="900"/>
                  <a:pt x="341" y="780"/>
                  <a:pt x="313" y="702"/>
                </a:cubicBezTo>
                <a:cubicBezTo>
                  <a:pt x="307" y="622"/>
                  <a:pt x="312" y="545"/>
                  <a:pt x="225" y="517"/>
                </a:cubicBezTo>
                <a:cubicBezTo>
                  <a:pt x="189" y="465"/>
                  <a:pt x="182" y="446"/>
                  <a:pt x="217" y="384"/>
                </a:cubicBezTo>
                <a:cubicBezTo>
                  <a:pt x="219" y="381"/>
                  <a:pt x="254" y="331"/>
                  <a:pt x="262" y="318"/>
                </a:cubicBezTo>
                <a:cubicBezTo>
                  <a:pt x="267" y="310"/>
                  <a:pt x="277" y="295"/>
                  <a:pt x="277" y="295"/>
                </a:cubicBezTo>
                <a:cubicBezTo>
                  <a:pt x="295" y="239"/>
                  <a:pt x="338" y="192"/>
                  <a:pt x="365" y="140"/>
                </a:cubicBezTo>
                <a:cubicBezTo>
                  <a:pt x="372" y="126"/>
                  <a:pt x="371" y="109"/>
                  <a:pt x="380" y="96"/>
                </a:cubicBezTo>
                <a:cubicBezTo>
                  <a:pt x="405" y="59"/>
                  <a:pt x="448" y="39"/>
                  <a:pt x="469"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Line 11"/>
          <p:cNvSpPr>
            <a:spLocks noChangeShapeType="1"/>
          </p:cNvSpPr>
          <p:nvPr/>
        </p:nvSpPr>
        <p:spPr bwMode="auto">
          <a:xfrm flipH="1">
            <a:off x="5475288" y="4572000"/>
            <a:ext cx="1500187" cy="2111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1" name="Text Box 12"/>
          <p:cNvSpPr txBox="1">
            <a:spLocks noChangeArrowheads="1"/>
          </p:cNvSpPr>
          <p:nvPr/>
        </p:nvSpPr>
        <p:spPr bwMode="auto">
          <a:xfrm>
            <a:off x="6999288" y="4330700"/>
            <a:ext cx="2162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Mid-Atlantic </a:t>
            </a:r>
          </a:p>
          <a:p>
            <a:pPr eaLnBrk="1" hangingPunct="1"/>
            <a:r>
              <a:rPr lang="en-US" sz="2800"/>
              <a:t>Ridge</a:t>
            </a:r>
          </a:p>
        </p:txBody>
      </p:sp>
    </p:spTree>
    <p:extLst>
      <p:ext uri="{BB962C8B-B14F-4D97-AF65-F5344CB8AC3E}">
        <p14:creationId xmlns:p14="http://schemas.microsoft.com/office/powerpoint/2010/main" val="185272233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sz="3200">
                <a:latin typeface="Arial" charset="0"/>
                <a:cs typeface="ＭＳ Ｐゴシック" charset="0"/>
              </a:rPr>
              <a:t>Other Tools to Explore</a:t>
            </a:r>
          </a:p>
        </p:txBody>
      </p:sp>
      <p:sp>
        <p:nvSpPr>
          <p:cNvPr id="109570" name="Content Placeholder 2"/>
          <p:cNvSpPr>
            <a:spLocks noGrp="1"/>
          </p:cNvSpPr>
          <p:nvPr>
            <p:ph idx="1"/>
          </p:nvPr>
        </p:nvSpPr>
        <p:spPr/>
        <p:txBody>
          <a:bodyPr/>
          <a:lstStyle/>
          <a:p>
            <a:r>
              <a:rPr lang="en-US">
                <a:latin typeface="Arial" charset="0"/>
                <a:ea typeface="ＭＳ Ｐゴシック" charset="0"/>
                <a:cs typeface="Arial" charset="0"/>
              </a:rPr>
              <a:t>UNAVCO GPS, Earthquake, Volcano Viewer</a:t>
            </a:r>
          </a:p>
          <a:p>
            <a:pPr lvl="1"/>
            <a:r>
              <a:rPr lang="en-US">
                <a:latin typeface="Arial" charset="0"/>
                <a:ea typeface="ＭＳ Ｐゴシック" charset="0"/>
                <a:cs typeface="Arial" charset="0"/>
                <a:hlinkClick r:id="rId2"/>
              </a:rPr>
              <a:t>http://facility.unavco.org/data/maps/GPSVelocityViewer/GPSVelocityViewer.html</a:t>
            </a:r>
            <a:endParaRPr lang="en-US">
              <a:latin typeface="Arial" charset="0"/>
              <a:ea typeface="ＭＳ Ｐゴシック" charset="0"/>
              <a:cs typeface="Arial" charset="0"/>
            </a:endParaRPr>
          </a:p>
          <a:p>
            <a:r>
              <a:rPr lang="en-US">
                <a:latin typeface="Arial" charset="0"/>
                <a:ea typeface="ＭＳ Ｐゴシック" charset="0"/>
                <a:cs typeface="Arial" charset="0"/>
              </a:rPr>
              <a:t>Google Earth: Learn About Plate Tectonics</a:t>
            </a:r>
          </a:p>
          <a:p>
            <a:pPr lvl="1"/>
            <a:r>
              <a:rPr lang="en-US">
                <a:latin typeface="Arial" charset="0"/>
                <a:ea typeface="ＭＳ Ｐゴシック" charset="0"/>
                <a:cs typeface="Arial" charset="0"/>
              </a:rPr>
              <a:t>Link is on: </a:t>
            </a:r>
            <a:r>
              <a:rPr lang="en-US">
                <a:latin typeface="Arial" charset="0"/>
                <a:ea typeface="ＭＳ Ｐゴシック" charset="0"/>
                <a:cs typeface="Arial" charset="0"/>
                <a:hlinkClick r:id="rId3"/>
              </a:rPr>
              <a:t>http://www.unavco.org/edu_outreach/data/data.html</a:t>
            </a:r>
            <a:r>
              <a:rPr lang="en-US">
                <a:latin typeface="Arial" charset="0"/>
                <a:ea typeface="ＭＳ Ｐゴシック" charset="0"/>
                <a:cs typeface="Arial" charset="0"/>
              </a:rPr>
              <a:t> </a:t>
            </a:r>
          </a:p>
          <a:p>
            <a:r>
              <a:rPr lang="en-US">
                <a:latin typeface="Arial" charset="0"/>
                <a:ea typeface="ＭＳ Ｐゴシック" charset="0"/>
                <a:cs typeface="Arial" charset="0"/>
              </a:rPr>
              <a:t>IRIS Earthquake Browser</a:t>
            </a:r>
          </a:p>
          <a:p>
            <a:pPr lvl="1"/>
            <a:r>
              <a:rPr lang="en-US">
                <a:latin typeface="Arial" charset="0"/>
                <a:ea typeface="ＭＳ Ｐゴシック" charset="0"/>
                <a:cs typeface="Arial" charset="0"/>
                <a:hlinkClick r:id="rId4"/>
              </a:rPr>
              <a:t>http://www.iris.edu/ieb</a:t>
            </a:r>
            <a:r>
              <a:rPr lang="en-US">
                <a:latin typeface="Arial" charset="0"/>
                <a:ea typeface="ＭＳ Ｐゴシック" charset="0"/>
                <a:cs typeface="Arial" charset="0"/>
              </a:rPr>
              <a:t> </a:t>
            </a:r>
          </a:p>
        </p:txBody>
      </p:sp>
      <p:sp>
        <p:nvSpPr>
          <p:cNvPr id="109571" name="Slide Number Placeholder 3"/>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26CE35-5B23-BC41-9998-D9D371C10BCF}" type="slidenum">
              <a:rPr lang="en-US" sz="900">
                <a:solidFill>
                  <a:srgbClr val="898989"/>
                </a:solidFill>
              </a:rPr>
              <a:pPr eaLnBrk="1" hangingPunct="1"/>
              <a:t>105</a:t>
            </a:fld>
            <a:endParaRPr lang="en-US" sz="900">
              <a:solidFill>
                <a:srgbClr val="898989"/>
              </a:solidFill>
            </a:endParaRPr>
          </a:p>
        </p:txBody>
      </p:sp>
    </p:spTree>
    <p:extLst>
      <p:ext uri="{BB962C8B-B14F-4D97-AF65-F5344CB8AC3E}">
        <p14:creationId xmlns:p14="http://schemas.microsoft.com/office/powerpoint/2010/main" val="402902336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3148013" y="0"/>
            <a:ext cx="5995987" cy="884238"/>
          </a:xfrm>
        </p:spPr>
        <p:txBody>
          <a:bodyPr/>
          <a:lstStyle/>
          <a:p>
            <a:pPr eaLnBrk="1" hangingPunct="1"/>
            <a:r>
              <a:rPr lang="en-US" sz="3200">
                <a:latin typeface="Arial" charset="0"/>
                <a:cs typeface="ＭＳ Ｐゴシック" charset="0"/>
              </a:rPr>
              <a:t>Neighboring Frames of Reference: North America</a:t>
            </a:r>
          </a:p>
        </p:txBody>
      </p:sp>
      <p:sp>
        <p:nvSpPr>
          <p:cNvPr id="110594" name="Rectangle 3"/>
          <p:cNvSpPr>
            <a:spLocks noGrp="1" noChangeArrowheads="1"/>
          </p:cNvSpPr>
          <p:nvPr>
            <p:ph type="body" idx="1"/>
          </p:nvPr>
        </p:nvSpPr>
        <p:spPr>
          <a:xfrm>
            <a:off x="176213" y="1479550"/>
            <a:ext cx="3106737" cy="5402263"/>
          </a:xfrm>
        </p:spPr>
        <p:txBody>
          <a:bodyPr/>
          <a:lstStyle/>
          <a:p>
            <a:pPr eaLnBrk="1" hangingPunct="1">
              <a:lnSpc>
                <a:spcPct val="80000"/>
              </a:lnSpc>
              <a:buFontTx/>
              <a:buNone/>
            </a:pPr>
            <a:r>
              <a:rPr lang="en-US" sz="2400">
                <a:latin typeface="Arial" charset="0"/>
                <a:ea typeface="ＭＳ Ｐゴシック" charset="0"/>
                <a:cs typeface="Arial" charset="0"/>
              </a:rPr>
              <a:t>Reference frame North America (SNARF) </a:t>
            </a:r>
            <a:r>
              <a:rPr lang="en-US" sz="2400" i="1">
                <a:latin typeface="Arial" charset="0"/>
                <a:ea typeface="ＭＳ Ｐゴシック" charset="0"/>
                <a:cs typeface="Arial" charset="0"/>
              </a:rPr>
              <a:t>which means:</a:t>
            </a:r>
            <a:endParaRPr lang="en-US" sz="2400">
              <a:latin typeface="Arial" charset="0"/>
              <a:ea typeface="ＭＳ Ｐゴシック" charset="0"/>
              <a:cs typeface="Arial" charset="0"/>
            </a:endParaRPr>
          </a:p>
          <a:p>
            <a:pPr eaLnBrk="1" hangingPunct="1">
              <a:lnSpc>
                <a:spcPct val="80000"/>
              </a:lnSpc>
            </a:pPr>
            <a:r>
              <a:rPr lang="en-US" sz="2400">
                <a:latin typeface="Arial" charset="0"/>
                <a:ea typeface="ＭＳ Ｐゴシック" charset="0"/>
                <a:cs typeface="Arial" charset="0"/>
              </a:rPr>
              <a:t>The rest of the world</a:t>
            </a:r>
            <a:r>
              <a:rPr lang="ja-JP" altLang="en-US" sz="2400">
                <a:latin typeface="Arial" charset="0"/>
                <a:ea typeface="ＭＳ Ｐゴシック" charset="0"/>
                <a:cs typeface="Arial" charset="0"/>
              </a:rPr>
              <a:t>’</a:t>
            </a:r>
            <a:r>
              <a:rPr lang="en-US" altLang="ja-JP" sz="2400">
                <a:latin typeface="Arial" charset="0"/>
                <a:ea typeface="ＭＳ Ｐゴシック" charset="0"/>
                <a:cs typeface="Arial" charset="0"/>
              </a:rPr>
              <a:t>s plates move, while the North America plate stays fixed.</a:t>
            </a:r>
          </a:p>
          <a:p>
            <a:pPr eaLnBrk="1" hangingPunct="1">
              <a:lnSpc>
                <a:spcPct val="80000"/>
              </a:lnSpc>
            </a:pPr>
            <a:r>
              <a:rPr lang="en-US" sz="2400">
                <a:latin typeface="Arial" charset="0"/>
                <a:ea typeface="ＭＳ Ｐゴシック" charset="0"/>
                <a:cs typeface="Arial" charset="0"/>
              </a:rPr>
              <a:t>Near Alaska, the vector arrows are pointing to the </a:t>
            </a:r>
            <a:r>
              <a:rPr lang="en-US" sz="2400" i="1">
                <a:latin typeface="Arial" charset="0"/>
                <a:ea typeface="ＭＳ Ｐゴシック" charset="0"/>
                <a:cs typeface="Arial" charset="0"/>
              </a:rPr>
              <a:t>North West (NW)</a:t>
            </a:r>
            <a:r>
              <a:rPr lang="en-US" sz="2400">
                <a:latin typeface="Arial" charset="0"/>
                <a:ea typeface="ＭＳ Ｐゴシック" charset="0"/>
                <a:cs typeface="Arial" charset="0"/>
              </a:rPr>
              <a:t> because the Pacific plate is moving to the </a:t>
            </a:r>
            <a:r>
              <a:rPr lang="en-US" sz="2400" i="1">
                <a:latin typeface="Arial" charset="0"/>
                <a:ea typeface="ＭＳ Ｐゴシック" charset="0"/>
                <a:cs typeface="Arial" charset="0"/>
              </a:rPr>
              <a:t>NW… </a:t>
            </a:r>
          </a:p>
        </p:txBody>
      </p:sp>
      <p:pic>
        <p:nvPicPr>
          <p:cNvPr id="110595" name="Picture 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243263" y="1392238"/>
            <a:ext cx="5900737" cy="4983162"/>
          </a:xfrm>
          <a:noFill/>
        </p:spPr>
      </p:pic>
      <p:sp>
        <p:nvSpPr>
          <p:cNvPr id="110596" name="TextBox 5"/>
          <p:cNvSpPr txBox="1">
            <a:spLocks noChangeArrowheads="1"/>
          </p:cNvSpPr>
          <p:nvPr/>
        </p:nvSpPr>
        <p:spPr bwMode="auto">
          <a:xfrm>
            <a:off x="2146300" y="6365875"/>
            <a:ext cx="699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and </a:t>
            </a:r>
            <a:r>
              <a:rPr lang="en-US" i="1"/>
              <a:t>the edge of Alaska </a:t>
            </a:r>
            <a:r>
              <a:rPr lang="en-US"/>
              <a:t>is also moving NW </a:t>
            </a:r>
          </a:p>
        </p:txBody>
      </p:sp>
    </p:spTree>
    <p:extLst>
      <p:ext uri="{BB962C8B-B14F-4D97-AF65-F5344CB8AC3E}">
        <p14:creationId xmlns:p14="http://schemas.microsoft.com/office/powerpoint/2010/main" val="421135122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3592513" y="192088"/>
            <a:ext cx="5551487" cy="504825"/>
          </a:xfrm>
        </p:spPr>
        <p:txBody>
          <a:bodyPr/>
          <a:lstStyle/>
          <a:p>
            <a:pPr eaLnBrk="1" hangingPunct="1"/>
            <a:r>
              <a:rPr lang="en-US" sz="3200">
                <a:latin typeface="Arial" charset="0"/>
                <a:cs typeface="ＭＳ Ｐゴシック" charset="0"/>
              </a:rPr>
              <a:t>Neighboring Frames of Reference: Pacific Plate</a:t>
            </a:r>
          </a:p>
        </p:txBody>
      </p:sp>
      <p:sp>
        <p:nvSpPr>
          <p:cNvPr id="112642" name="Rectangle 3"/>
          <p:cNvSpPr>
            <a:spLocks noGrp="1" noChangeArrowheads="1"/>
          </p:cNvSpPr>
          <p:nvPr>
            <p:ph type="body" idx="1"/>
          </p:nvPr>
        </p:nvSpPr>
        <p:spPr>
          <a:xfrm>
            <a:off x="152400" y="1314450"/>
            <a:ext cx="3178175" cy="4935538"/>
          </a:xfrm>
        </p:spPr>
        <p:txBody>
          <a:bodyPr/>
          <a:lstStyle/>
          <a:p>
            <a:pPr eaLnBrk="1" hangingPunct="1">
              <a:lnSpc>
                <a:spcPct val="90000"/>
              </a:lnSpc>
              <a:buFontTx/>
              <a:buNone/>
            </a:pPr>
            <a:r>
              <a:rPr lang="en-US" sz="2800">
                <a:latin typeface="Arial" charset="0"/>
                <a:ea typeface="ＭＳ Ｐゴシック" charset="0"/>
                <a:cs typeface="Arial" charset="0"/>
              </a:rPr>
              <a:t>Pacific plate as reference frame:</a:t>
            </a:r>
          </a:p>
          <a:p>
            <a:pPr eaLnBrk="1" hangingPunct="1">
              <a:lnSpc>
                <a:spcPct val="90000"/>
              </a:lnSpc>
            </a:pPr>
            <a:r>
              <a:rPr lang="en-US" sz="2800">
                <a:latin typeface="Arial" charset="0"/>
                <a:ea typeface="ＭＳ Ｐゴシック" charset="0"/>
                <a:cs typeface="Arial" charset="0"/>
              </a:rPr>
              <a:t>Pacific plate doesn</a:t>
            </a:r>
            <a:r>
              <a:rPr lang="ja-JP" altLang="en-US" sz="2800">
                <a:latin typeface="Arial" charset="0"/>
                <a:ea typeface="ＭＳ Ｐゴシック" charset="0"/>
                <a:cs typeface="Arial" charset="0"/>
              </a:rPr>
              <a:t>’</a:t>
            </a:r>
            <a:r>
              <a:rPr lang="en-US" altLang="ja-JP" sz="2800">
                <a:latin typeface="Arial" charset="0"/>
                <a:ea typeface="ＭＳ Ｐゴシック" charset="0"/>
                <a:cs typeface="Arial" charset="0"/>
              </a:rPr>
              <a:t>t move</a:t>
            </a:r>
          </a:p>
          <a:p>
            <a:pPr eaLnBrk="1" hangingPunct="1">
              <a:lnSpc>
                <a:spcPct val="90000"/>
              </a:lnSpc>
            </a:pPr>
            <a:r>
              <a:rPr lang="en-US" sz="2800">
                <a:latin typeface="Arial" charset="0"/>
                <a:ea typeface="ＭＳ Ｐゴシック" charset="0"/>
                <a:cs typeface="Arial" charset="0"/>
              </a:rPr>
              <a:t>Near Alaska, the vector arrows point South East</a:t>
            </a:r>
          </a:p>
          <a:p>
            <a:pPr eaLnBrk="1" hangingPunct="1">
              <a:lnSpc>
                <a:spcPct val="90000"/>
              </a:lnSpc>
            </a:pPr>
            <a:r>
              <a:rPr lang="en-US" sz="2800">
                <a:latin typeface="Arial" charset="0"/>
                <a:ea typeface="ＭＳ Ｐゴシック" charset="0"/>
                <a:cs typeface="Arial" charset="0"/>
              </a:rPr>
              <a:t>Alaska is moving to the </a:t>
            </a:r>
            <a:r>
              <a:rPr lang="en-US" sz="2800" i="1">
                <a:latin typeface="Arial" charset="0"/>
                <a:ea typeface="ＭＳ Ｐゴシック" charset="0"/>
                <a:cs typeface="Arial" charset="0"/>
              </a:rPr>
              <a:t>South East…</a:t>
            </a:r>
            <a:endParaRPr lang="en-US" sz="2800">
              <a:latin typeface="Arial" charset="0"/>
              <a:ea typeface="ＭＳ Ｐゴシック" charset="0"/>
              <a:cs typeface="Arial" charset="0"/>
            </a:endParaRPr>
          </a:p>
        </p:txBody>
      </p:sp>
      <p:pic>
        <p:nvPicPr>
          <p:cNvPr id="112643" name="Picture 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87713" y="1406525"/>
            <a:ext cx="5856287" cy="4937125"/>
          </a:xfrm>
          <a:noFill/>
        </p:spPr>
      </p:pic>
    </p:spTree>
    <p:extLst>
      <p:ext uri="{BB962C8B-B14F-4D97-AF65-F5344CB8AC3E}">
        <p14:creationId xmlns:p14="http://schemas.microsoft.com/office/powerpoint/2010/main" val="11595729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p>
          <a:p>
            <a:pPr marL="520700" indent="-177800">
              <a:spcBef>
                <a:spcPct val="20000"/>
              </a:spcBef>
            </a:pPr>
            <a:endParaRPr lang="en-US" sz="1900" b="1"/>
          </a:p>
          <a:p>
            <a:pPr marL="977900" lvl="1" indent="-228600">
              <a:spcBef>
                <a:spcPct val="20000"/>
              </a:spcBef>
              <a:buSzPct val="75000"/>
              <a:buFont typeface="Wingdings" charset="0"/>
              <a:buNone/>
            </a:pPr>
            <a:endParaRPr lang="en-US" sz="2000"/>
          </a:p>
        </p:txBody>
      </p:sp>
      <p:sp>
        <p:nvSpPr>
          <p:cNvPr id="35842"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p:txBody>
          <a:bodyPr/>
          <a:lstStyle/>
          <a:p>
            <a:r>
              <a:rPr lang="en-US" sz="3200">
                <a:latin typeface="Arial" charset="0"/>
              </a:rPr>
              <a:t>Introduction: GPS Basics</a:t>
            </a:r>
            <a:endParaRPr lang="en-US">
              <a:latin typeface="Arial" charset="0"/>
            </a:endParaRPr>
          </a:p>
        </p:txBody>
      </p:sp>
      <p:sp>
        <p:nvSpPr>
          <p:cNvPr id="35844"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endParaRPr lang="en-US" sz="2800"/>
          </a:p>
        </p:txBody>
      </p:sp>
      <p:sp>
        <p:nvSpPr>
          <p:cNvPr id="35845" name="Text Box 6"/>
          <p:cNvSpPr txBox="1">
            <a:spLocks noChangeArrowheads="1"/>
          </p:cNvSpPr>
          <p:nvPr/>
        </p:nvSpPr>
        <p:spPr bwMode="auto">
          <a:xfrm>
            <a:off x="4841875" y="854075"/>
            <a:ext cx="3844925"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Char char="•"/>
            </a:pPr>
            <a:r>
              <a:rPr lang="en-US" sz="2800"/>
              <a:t> Three satellite signals are needed to locate the receiver in 3D space.</a:t>
            </a:r>
          </a:p>
          <a:p>
            <a:pPr eaLnBrk="1" hangingPunct="1">
              <a:spcBef>
                <a:spcPct val="50000"/>
              </a:spcBef>
              <a:buFont typeface="Times" charset="0"/>
              <a:buChar char="•"/>
            </a:pPr>
            <a:r>
              <a:rPr lang="en-US" sz="2800"/>
              <a:t> The fourth satellite is used for time accuracy. </a:t>
            </a:r>
          </a:p>
          <a:p>
            <a:pPr eaLnBrk="1" hangingPunct="1">
              <a:spcBef>
                <a:spcPct val="50000"/>
              </a:spcBef>
              <a:buFont typeface="Times" charset="0"/>
              <a:buChar char="•"/>
            </a:pPr>
            <a:r>
              <a:rPr lang="en-US" sz="2800"/>
              <a:t> Position can be calculated within a sub-centimeter.</a:t>
            </a:r>
          </a:p>
          <a:p>
            <a:pPr eaLnBrk="1" hangingPunct="1">
              <a:spcBef>
                <a:spcPct val="50000"/>
              </a:spcBef>
              <a:buFont typeface="Times" charset="0"/>
              <a:buChar char="•"/>
            </a:pPr>
            <a:r>
              <a:rPr lang="en-US" sz="2800">
                <a:latin typeface="Calibri" charset="0"/>
              </a:rPr>
              <a:t> Ground control and time quality key to accuracy</a:t>
            </a:r>
            <a:endParaRPr lang="en-US" sz="2800"/>
          </a:p>
        </p:txBody>
      </p:sp>
      <p:sp>
        <p:nvSpPr>
          <p:cNvPr id="35846"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800" b="1"/>
          </a:p>
        </p:txBody>
      </p:sp>
      <p:pic>
        <p:nvPicPr>
          <p:cNvPr id="358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5849"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a:xfrm>
            <a:off x="901700" y="1163638"/>
            <a:ext cx="3230563" cy="2381250"/>
          </a:xfrm>
          <a:noFill/>
        </p:spPr>
      </p:pic>
      <p:sp>
        <p:nvSpPr>
          <p:cNvPr id="35850"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51"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265289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2333625" y="0"/>
            <a:ext cx="6810375" cy="733425"/>
          </a:xfrm>
        </p:spPr>
        <p:txBody>
          <a:bodyPr/>
          <a:lstStyle/>
          <a:p>
            <a:r>
              <a:rPr lang="en-US" sz="3200">
                <a:latin typeface="Arial" charset="0"/>
              </a:rPr>
              <a:t>Anatomy of a GPS Station </a:t>
            </a:r>
          </a:p>
        </p:txBody>
      </p:sp>
      <p:pic>
        <p:nvPicPr>
          <p:cNvPr id="37890"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363" y="1306513"/>
            <a:ext cx="4471987" cy="4664075"/>
          </a:xfrm>
        </p:spPr>
      </p:pic>
      <p:sp>
        <p:nvSpPr>
          <p:cNvPr id="37891" name="Rectangle 4"/>
          <p:cNvSpPr>
            <a:spLocks noGrp="1" noChangeArrowheads="1"/>
          </p:cNvSpPr>
          <p:nvPr>
            <p:ph type="body" sz="half" idx="2"/>
          </p:nvPr>
        </p:nvSpPr>
        <p:spPr>
          <a:xfrm>
            <a:off x="4810125" y="1306513"/>
            <a:ext cx="4235450" cy="5343525"/>
          </a:xfrm>
        </p:spPr>
        <p:txBody>
          <a:bodyPr/>
          <a:lstStyle/>
          <a:p>
            <a:pPr>
              <a:buFontTx/>
              <a:buNone/>
            </a:pPr>
            <a:r>
              <a:rPr lang="en-US" sz="2200">
                <a:latin typeface="Arial" charset="0"/>
                <a:ea typeface="ＭＳ Ｐゴシック" charset="0"/>
                <a:cs typeface="Arial" charset="0"/>
              </a:rPr>
              <a:t>GPS antenna is inside of dome, solidly attached into the ground with braces. If the ground moves, the station moves.</a:t>
            </a:r>
          </a:p>
          <a:p>
            <a:pPr>
              <a:buFontTx/>
              <a:buNone/>
            </a:pPr>
            <a:endParaRPr lang="en-US" sz="2000">
              <a:latin typeface="Arial" charset="0"/>
              <a:ea typeface="ＭＳ Ｐゴシック" charset="0"/>
              <a:cs typeface="Arial" charset="0"/>
            </a:endParaRPr>
          </a:p>
          <a:p>
            <a:pPr>
              <a:buFontTx/>
              <a:buNone/>
            </a:pPr>
            <a:r>
              <a:rPr lang="en-US" sz="2200">
                <a:latin typeface="Arial" charset="0"/>
                <a:ea typeface="ＭＳ Ｐゴシック" charset="0"/>
                <a:cs typeface="Arial" charset="0"/>
              </a:rPr>
              <a:t>Solar panel provides power.</a:t>
            </a:r>
          </a:p>
          <a:p>
            <a:pPr>
              <a:buFontTx/>
              <a:buNone/>
            </a:pPr>
            <a:endParaRPr lang="en-US" sz="2000">
              <a:latin typeface="Arial" charset="0"/>
              <a:ea typeface="ＭＳ Ｐゴシック" charset="0"/>
              <a:cs typeface="Arial" charset="0"/>
            </a:endParaRPr>
          </a:p>
          <a:p>
            <a:pPr>
              <a:buFontTx/>
              <a:buNone/>
            </a:pPr>
            <a:r>
              <a:rPr lang="en-US" sz="2200">
                <a:latin typeface="Arial" charset="0"/>
                <a:ea typeface="ＭＳ Ｐゴシック" charset="0"/>
                <a:cs typeface="Arial" charset="0"/>
              </a:rPr>
              <a:t>Equipment enclosure includes:</a:t>
            </a:r>
            <a:r>
              <a:rPr lang="en-US" sz="2000">
                <a:latin typeface="Arial" charset="0"/>
                <a:ea typeface="ＭＳ Ｐゴシック" charset="0"/>
                <a:cs typeface="Arial" charset="0"/>
              </a:rPr>
              <a:t> </a:t>
            </a:r>
          </a:p>
          <a:p>
            <a:r>
              <a:rPr lang="en-US" sz="2000">
                <a:latin typeface="Arial" charset="0"/>
                <a:ea typeface="ＭＳ Ｐゴシック" charset="0"/>
                <a:cs typeface="Arial" charset="0"/>
              </a:rPr>
              <a:t>GPS receiver</a:t>
            </a:r>
          </a:p>
          <a:p>
            <a:r>
              <a:rPr lang="en-US" sz="2000">
                <a:latin typeface="Arial" charset="0"/>
                <a:ea typeface="ＭＳ Ｐゴシック" charset="0"/>
                <a:cs typeface="Arial" charset="0"/>
              </a:rPr>
              <a:t>Power/batteries</a:t>
            </a:r>
          </a:p>
          <a:p>
            <a:r>
              <a:rPr lang="en-US" sz="2000">
                <a:latin typeface="Arial" charset="0"/>
                <a:ea typeface="ＭＳ Ｐゴシック" charset="0"/>
                <a:cs typeface="Arial" charset="0"/>
              </a:rPr>
              <a:t>Communications/radio/modem</a:t>
            </a:r>
          </a:p>
          <a:p>
            <a:r>
              <a:rPr lang="en-US" sz="2000">
                <a:latin typeface="Arial" charset="0"/>
                <a:ea typeface="ＭＳ Ｐゴシック" charset="0"/>
                <a:cs typeface="Arial" charset="0"/>
              </a:rPr>
              <a:t>Data storage/memory</a:t>
            </a:r>
          </a:p>
        </p:txBody>
      </p:sp>
      <p:sp>
        <p:nvSpPr>
          <p:cNvPr id="37892" name="Line 5"/>
          <p:cNvSpPr>
            <a:spLocks noChangeShapeType="1"/>
          </p:cNvSpPr>
          <p:nvPr/>
        </p:nvSpPr>
        <p:spPr bwMode="auto">
          <a:xfrm flipH="1">
            <a:off x="1831975" y="1579563"/>
            <a:ext cx="2989263" cy="1520825"/>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3" name="Line 6"/>
          <p:cNvSpPr>
            <a:spLocks noChangeShapeType="1"/>
          </p:cNvSpPr>
          <p:nvPr/>
        </p:nvSpPr>
        <p:spPr bwMode="auto">
          <a:xfrm flipH="1">
            <a:off x="3668713" y="3382963"/>
            <a:ext cx="1185862" cy="549275"/>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4" name="Line 7"/>
          <p:cNvSpPr>
            <a:spLocks noChangeShapeType="1"/>
          </p:cNvSpPr>
          <p:nvPr/>
        </p:nvSpPr>
        <p:spPr bwMode="auto">
          <a:xfrm flipH="1" flipV="1">
            <a:off x="3260725" y="4503738"/>
            <a:ext cx="1608138" cy="63500"/>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5" name="Line 8"/>
          <p:cNvSpPr>
            <a:spLocks noChangeShapeType="1"/>
          </p:cNvSpPr>
          <p:nvPr/>
        </p:nvSpPr>
        <p:spPr bwMode="auto">
          <a:xfrm flipH="1">
            <a:off x="0" y="4227513"/>
            <a:ext cx="1208088" cy="2416175"/>
          </a:xfrm>
          <a:prstGeom prst="line">
            <a:avLst/>
          </a:prstGeom>
          <a:noFill/>
          <a:ln w="57150">
            <a:solidFill>
              <a:srgbClr val="514132"/>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6" name="Line 9"/>
          <p:cNvSpPr>
            <a:spLocks noChangeShapeType="1"/>
          </p:cNvSpPr>
          <p:nvPr/>
        </p:nvSpPr>
        <p:spPr bwMode="auto">
          <a:xfrm>
            <a:off x="1828800" y="4335463"/>
            <a:ext cx="1038225" cy="2351087"/>
          </a:xfrm>
          <a:prstGeom prst="line">
            <a:avLst/>
          </a:prstGeom>
          <a:noFill/>
          <a:ln w="57150">
            <a:solidFill>
              <a:srgbClr val="514132"/>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0"/>
          <p:cNvSpPr>
            <a:spLocks noChangeShapeType="1"/>
          </p:cNvSpPr>
          <p:nvPr/>
        </p:nvSpPr>
        <p:spPr bwMode="auto">
          <a:xfrm flipH="1">
            <a:off x="1311275" y="4008438"/>
            <a:ext cx="112713" cy="2849562"/>
          </a:xfrm>
          <a:prstGeom prst="line">
            <a:avLst/>
          </a:prstGeom>
          <a:noFill/>
          <a:ln w="57150">
            <a:solidFill>
              <a:srgbClr val="514132"/>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0773818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2778125" y="60325"/>
            <a:ext cx="6365875" cy="673100"/>
          </a:xfrm>
        </p:spPr>
        <p:txBody>
          <a:bodyPr/>
          <a:lstStyle/>
          <a:p>
            <a:pPr eaLnBrk="1" hangingPunct="1"/>
            <a:r>
              <a:rPr lang="en-US" sz="3200">
                <a:latin typeface="Arial" charset="0"/>
              </a:rPr>
              <a:t>Movement of GPS Stations</a:t>
            </a:r>
            <a:endParaRPr lang="en-US" sz="3200">
              <a:latin typeface="Arial" charset="0"/>
              <a:cs typeface="ＭＳ Ｐゴシック" charset="0"/>
            </a:endParaRPr>
          </a:p>
        </p:txBody>
      </p:sp>
      <p:grpSp>
        <p:nvGrpSpPr>
          <p:cNvPr id="39939" name="Group 3"/>
          <p:cNvGrpSpPr>
            <a:grpSpLocks/>
          </p:cNvGrpSpPr>
          <p:nvPr/>
        </p:nvGrpSpPr>
        <p:grpSpPr bwMode="auto">
          <a:xfrm>
            <a:off x="2589213" y="2417763"/>
            <a:ext cx="431800" cy="647700"/>
            <a:chOff x="1536700" y="1981200"/>
            <a:chExt cx="431800" cy="647700"/>
          </a:xfrm>
        </p:grpSpPr>
        <p:sp>
          <p:nvSpPr>
            <p:cNvPr id="39959"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60"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61"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62"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39940" name="Group 32"/>
          <p:cNvGrpSpPr>
            <a:grpSpLocks/>
          </p:cNvGrpSpPr>
          <p:nvPr/>
        </p:nvGrpSpPr>
        <p:grpSpPr bwMode="auto">
          <a:xfrm>
            <a:off x="5972175" y="2041525"/>
            <a:ext cx="431800" cy="660400"/>
            <a:chOff x="3544" y="1176"/>
            <a:chExt cx="272" cy="416"/>
          </a:xfrm>
        </p:grpSpPr>
        <p:sp>
          <p:nvSpPr>
            <p:cNvPr id="39955"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6"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7"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8"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sp>
        <p:nvSpPr>
          <p:cNvPr id="39941" name="Text Box 24"/>
          <p:cNvSpPr txBox="1">
            <a:spLocks noChangeArrowheads="1"/>
          </p:cNvSpPr>
          <p:nvPr/>
        </p:nvSpPr>
        <p:spPr bwMode="auto">
          <a:xfrm>
            <a:off x="0" y="11096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39942"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944" name="Text Box 27"/>
          <p:cNvSpPr txBox="1">
            <a:spLocks noChangeArrowheads="1"/>
          </p:cNvSpPr>
          <p:nvPr/>
        </p:nvSpPr>
        <p:spPr bwMode="auto">
          <a:xfrm>
            <a:off x="3097213" y="5621338"/>
            <a:ext cx="580866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How will these stations</a:t>
            </a:r>
            <a:r>
              <a:rPr lang="ja-JP" altLang="en-US"/>
              <a:t>’</a:t>
            </a:r>
            <a:r>
              <a:rPr lang="en-US" altLang="ja-JP"/>
              <a:t> positions change</a:t>
            </a:r>
          </a:p>
          <a:p>
            <a:pPr eaLnBrk="1" hangingPunct="1">
              <a:spcBef>
                <a:spcPct val="50000"/>
              </a:spcBef>
            </a:pPr>
            <a:r>
              <a:rPr lang="en-US"/>
              <a:t>relative to one another?</a:t>
            </a:r>
          </a:p>
        </p:txBody>
      </p:sp>
      <p:grpSp>
        <p:nvGrpSpPr>
          <p:cNvPr id="39945" name="Group 32"/>
          <p:cNvGrpSpPr>
            <a:grpSpLocks/>
          </p:cNvGrpSpPr>
          <p:nvPr/>
        </p:nvGrpSpPr>
        <p:grpSpPr bwMode="auto">
          <a:xfrm>
            <a:off x="415925" y="2540000"/>
            <a:ext cx="431800" cy="660400"/>
            <a:chOff x="3544" y="1176"/>
            <a:chExt cx="272" cy="416"/>
          </a:xfrm>
        </p:grpSpPr>
        <p:sp>
          <p:nvSpPr>
            <p:cNvPr id="39951"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2"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3"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4"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39946" name="Group 28"/>
          <p:cNvGrpSpPr>
            <a:grpSpLocks/>
          </p:cNvGrpSpPr>
          <p:nvPr/>
        </p:nvGrpSpPr>
        <p:grpSpPr bwMode="auto">
          <a:xfrm>
            <a:off x="8385175" y="1928813"/>
            <a:ext cx="431800" cy="647700"/>
            <a:chOff x="1536700" y="1981200"/>
            <a:chExt cx="431800" cy="647700"/>
          </a:xfrm>
        </p:grpSpPr>
        <p:sp>
          <p:nvSpPr>
            <p:cNvPr id="39947"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48"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49"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39950"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Tree>
    <p:extLst>
      <p:ext uri="{BB962C8B-B14F-4D97-AF65-F5344CB8AC3E}">
        <p14:creationId xmlns:p14="http://schemas.microsoft.com/office/powerpoint/2010/main" val="249751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2778125" y="60325"/>
            <a:ext cx="6365875" cy="673100"/>
          </a:xfrm>
        </p:spPr>
        <p:txBody>
          <a:bodyPr/>
          <a:lstStyle/>
          <a:p>
            <a:pPr eaLnBrk="1" hangingPunct="1"/>
            <a:r>
              <a:rPr lang="en-US" sz="3200">
                <a:latin typeface="Arial" charset="0"/>
                <a:cs typeface="ＭＳ Ｐゴシック" charset="0"/>
              </a:rPr>
              <a:t>Part 3: Examine GPS Vector Data</a:t>
            </a:r>
          </a:p>
        </p:txBody>
      </p:sp>
      <p:sp>
        <p:nvSpPr>
          <p:cNvPr id="41986" name="Text Box 24"/>
          <p:cNvSpPr txBox="1">
            <a:spLocks noChangeArrowheads="1"/>
          </p:cNvSpPr>
          <p:nvPr/>
        </p:nvSpPr>
        <p:spPr bwMode="auto">
          <a:xfrm>
            <a:off x="0" y="11096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41987" name="Text Box 27"/>
          <p:cNvSpPr txBox="1">
            <a:spLocks noChangeArrowheads="1"/>
          </p:cNvSpPr>
          <p:nvPr/>
        </p:nvSpPr>
        <p:spPr bwMode="auto">
          <a:xfrm>
            <a:off x="3097213" y="5621338"/>
            <a:ext cx="5808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GPS Station B is moving toward A.</a:t>
            </a:r>
          </a:p>
        </p:txBody>
      </p:sp>
      <p:sp>
        <p:nvSpPr>
          <p:cNvPr id="41988" name="Text Box 27"/>
          <p:cNvSpPr txBox="1">
            <a:spLocks noChangeArrowheads="1"/>
          </p:cNvSpPr>
          <p:nvPr/>
        </p:nvSpPr>
        <p:spPr bwMode="auto">
          <a:xfrm>
            <a:off x="6313488" y="6550025"/>
            <a:ext cx="283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a:t>GPS stations are not to scale</a:t>
            </a:r>
          </a:p>
        </p:txBody>
      </p:sp>
      <p:grpSp>
        <p:nvGrpSpPr>
          <p:cNvPr id="41989" name="Group 34"/>
          <p:cNvGrpSpPr>
            <a:grpSpLocks/>
          </p:cNvGrpSpPr>
          <p:nvPr/>
        </p:nvGrpSpPr>
        <p:grpSpPr bwMode="auto">
          <a:xfrm>
            <a:off x="0" y="1600200"/>
            <a:ext cx="9144000" cy="3648075"/>
            <a:chOff x="0" y="1600200"/>
            <a:chExt cx="9144000" cy="3648075"/>
          </a:xfrm>
        </p:grpSpPr>
        <p:pic>
          <p:nvPicPr>
            <p:cNvPr id="41993"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4" name="Group 3"/>
            <p:cNvGrpSpPr>
              <a:grpSpLocks/>
            </p:cNvGrpSpPr>
            <p:nvPr/>
          </p:nvGrpSpPr>
          <p:grpSpPr bwMode="auto">
            <a:xfrm rot="349143">
              <a:off x="2589213" y="2417763"/>
              <a:ext cx="431800" cy="647700"/>
              <a:chOff x="1536700" y="1981200"/>
              <a:chExt cx="431800" cy="647700"/>
            </a:xfrm>
          </p:grpSpPr>
          <p:sp>
            <p:nvSpPr>
              <p:cNvPr id="42012"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13"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14"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15"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41995" name="Group 32"/>
            <p:cNvGrpSpPr>
              <a:grpSpLocks/>
            </p:cNvGrpSpPr>
            <p:nvPr/>
          </p:nvGrpSpPr>
          <p:grpSpPr bwMode="auto">
            <a:xfrm rot="414600">
              <a:off x="5972175" y="2041525"/>
              <a:ext cx="431800" cy="660400"/>
              <a:chOff x="3544" y="1176"/>
              <a:chExt cx="272" cy="416"/>
            </a:xfrm>
          </p:grpSpPr>
          <p:sp>
            <p:nvSpPr>
              <p:cNvPr id="42008"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9"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10"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11"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41996" name="Group 32"/>
            <p:cNvGrpSpPr>
              <a:grpSpLocks/>
            </p:cNvGrpSpPr>
            <p:nvPr/>
          </p:nvGrpSpPr>
          <p:grpSpPr bwMode="auto">
            <a:xfrm rot="252391">
              <a:off x="415925" y="2540000"/>
              <a:ext cx="431800" cy="660400"/>
              <a:chOff x="3544" y="1176"/>
              <a:chExt cx="272" cy="416"/>
            </a:xfrm>
          </p:grpSpPr>
          <p:sp>
            <p:nvSpPr>
              <p:cNvPr id="42004"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5"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6"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7"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41997" name="Group 28"/>
            <p:cNvGrpSpPr>
              <a:grpSpLocks/>
            </p:cNvGrpSpPr>
            <p:nvPr/>
          </p:nvGrpSpPr>
          <p:grpSpPr bwMode="auto">
            <a:xfrm rot="423441">
              <a:off x="8385175" y="1928813"/>
              <a:ext cx="431800" cy="647700"/>
              <a:chOff x="1536700" y="1981200"/>
              <a:chExt cx="431800" cy="647700"/>
            </a:xfrm>
          </p:grpSpPr>
          <p:sp>
            <p:nvSpPr>
              <p:cNvPr id="42000"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1"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2"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2003"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41998" name="Text Box 27"/>
            <p:cNvSpPr txBox="1">
              <a:spLocks noChangeArrowheads="1"/>
            </p:cNvSpPr>
            <p:nvPr/>
          </p:nvSpPr>
          <p:spPr bwMode="auto">
            <a:xfrm>
              <a:off x="322241" y="2007085"/>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41999" name="Text Box 27"/>
            <p:cNvSpPr txBox="1">
              <a:spLocks noChangeArrowheads="1"/>
            </p:cNvSpPr>
            <p:nvPr/>
          </p:nvSpPr>
          <p:spPr bwMode="auto">
            <a:xfrm>
              <a:off x="2519496" y="1901200"/>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grpSp>
      <p:sp>
        <p:nvSpPr>
          <p:cNvPr id="41990"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1991"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Arrow Connector 6"/>
          <p:cNvCxnSpPr/>
          <p:nvPr/>
        </p:nvCxnSpPr>
        <p:spPr>
          <a:xfrm flipH="1">
            <a:off x="1776413" y="2474913"/>
            <a:ext cx="989012" cy="173037"/>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30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647825" y="60325"/>
            <a:ext cx="7496175" cy="673100"/>
          </a:xfrm>
        </p:spPr>
        <p:txBody>
          <a:bodyPr/>
          <a:lstStyle/>
          <a:p>
            <a:r>
              <a:rPr lang="en-US" sz="3200">
                <a:latin typeface="Arial" charset="0"/>
              </a:rPr>
              <a:t>Part 1: Build a Gumdrop GPS Station</a:t>
            </a:r>
          </a:p>
        </p:txBody>
      </p:sp>
      <p:pic>
        <p:nvPicPr>
          <p:cNvPr id="440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895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2957513"/>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5"/>
          <p:cNvSpPr>
            <a:spLocks noGrp="1" noChangeArrowheads="1"/>
          </p:cNvSpPr>
          <p:nvPr>
            <p:ph type="body" idx="1"/>
          </p:nvPr>
        </p:nvSpPr>
        <p:spPr>
          <a:xfrm>
            <a:off x="836613" y="1006475"/>
            <a:ext cx="8307387" cy="1924050"/>
          </a:xfrm>
        </p:spPr>
        <p:txBody>
          <a:bodyPr/>
          <a:lstStyle/>
          <a:p>
            <a:pPr>
              <a:buFontTx/>
              <a:buNone/>
            </a:pPr>
            <a:r>
              <a:rPr lang="en-US" sz="2000">
                <a:latin typeface="Arial" charset="0"/>
                <a:ea typeface="ＭＳ Ｐゴシック" charset="0"/>
                <a:cs typeface="Arial" charset="0"/>
              </a:rPr>
              <a:t>To build a gumdrop model of a GPS monument: </a:t>
            </a:r>
          </a:p>
          <a:p>
            <a:pPr marL="914400" lvl="1" indent="-457200">
              <a:buFont typeface="Calibri" charset="0"/>
              <a:buAutoNum type="arabicPeriod"/>
            </a:pPr>
            <a:r>
              <a:rPr lang="en-US" sz="1800">
                <a:latin typeface="Arial" charset="0"/>
                <a:ea typeface="ＭＳ Ｐゴシック" charset="0"/>
                <a:cs typeface="Arial" charset="0"/>
              </a:rPr>
              <a:t>Use one gumdrop as the receiver (GPS monument).</a:t>
            </a:r>
          </a:p>
          <a:p>
            <a:pPr marL="914400" lvl="1" indent="-457200">
              <a:buFont typeface="Calibri" charset="0"/>
              <a:buAutoNum type="arabicPeriod"/>
            </a:pPr>
            <a:r>
              <a:rPr lang="en-US" sz="1800">
                <a:latin typeface="Arial" charset="0"/>
                <a:ea typeface="ＭＳ Ｐゴシック" charset="0"/>
                <a:cs typeface="Arial" charset="0"/>
              </a:rPr>
              <a:t>Use toothpicks as three legs and one center post (monument braces).</a:t>
            </a:r>
          </a:p>
          <a:p>
            <a:pPr marL="914400" lvl="1" indent="-457200">
              <a:buFont typeface="Calibri" charset="0"/>
              <a:buAutoNum type="arabicPeriod"/>
            </a:pPr>
            <a:r>
              <a:rPr lang="en-US" sz="1800">
                <a:latin typeface="Arial" charset="0"/>
                <a:ea typeface="ＭＳ Ｐゴシック" charset="0"/>
                <a:cs typeface="Arial" charset="0"/>
              </a:rPr>
              <a:t>Form feet from three small amounts of clay (Cement).</a:t>
            </a:r>
          </a:p>
          <a:p>
            <a:pPr marL="914400" lvl="1" indent="-457200">
              <a:buFont typeface="Calibri" charset="0"/>
              <a:buAutoNum type="arabicPeriod"/>
            </a:pPr>
            <a:r>
              <a:rPr lang="en-US" sz="1800">
                <a:latin typeface="Arial" charset="0"/>
                <a:ea typeface="ＭＳ Ｐゴシック" charset="0"/>
                <a:cs typeface="Arial" charset="0"/>
              </a:rPr>
              <a:t>Use small piece of transparency paper (</a:t>
            </a:r>
            <a:r>
              <a:rPr lang="ja-JP" altLang="en-US" sz="1800">
                <a:latin typeface="Arial" charset="0"/>
                <a:ea typeface="ＭＳ Ｐゴシック" charset="0"/>
                <a:cs typeface="Arial" charset="0"/>
              </a:rPr>
              <a:t>‘</a:t>
            </a:r>
            <a:r>
              <a:rPr lang="en-US" altLang="ja-JP" sz="1800">
                <a:latin typeface="Arial" charset="0"/>
                <a:ea typeface="ＭＳ Ｐゴシック" charset="0"/>
                <a:cs typeface="Arial" charset="0"/>
              </a:rPr>
              <a:t>see-through</a:t>
            </a:r>
            <a:r>
              <a:rPr lang="ja-JP" altLang="en-US" sz="1800">
                <a:latin typeface="Arial" charset="0"/>
                <a:ea typeface="ＭＳ Ｐゴシック" charset="0"/>
                <a:cs typeface="Arial" charset="0"/>
              </a:rPr>
              <a:t>’</a:t>
            </a:r>
            <a:r>
              <a:rPr lang="en-US" altLang="ja-JP" sz="1800">
                <a:latin typeface="Arial" charset="0"/>
                <a:ea typeface="ＭＳ Ｐゴシック" charset="0"/>
                <a:cs typeface="Arial" charset="0"/>
              </a:rPr>
              <a:t> Earth</a:t>
            </a:r>
            <a:r>
              <a:rPr lang="ja-JP" altLang="en-US" sz="1800">
                <a:latin typeface="Arial" charset="0"/>
                <a:ea typeface="ＭＳ Ｐゴシック" charset="0"/>
                <a:cs typeface="Arial" charset="0"/>
              </a:rPr>
              <a:t>’</a:t>
            </a:r>
            <a:r>
              <a:rPr lang="en-US" altLang="ja-JP" sz="1800">
                <a:latin typeface="Arial" charset="0"/>
                <a:ea typeface="ＭＳ Ｐゴシック" charset="0"/>
                <a:cs typeface="Arial" charset="0"/>
              </a:rPr>
              <a:t>s plate).</a:t>
            </a:r>
            <a:endParaRPr lang="en-US" sz="1800">
              <a:latin typeface="Arial" charset="0"/>
              <a:ea typeface="ＭＳ Ｐゴシック" charset="0"/>
              <a:cs typeface="Arial" charset="0"/>
            </a:endParaRPr>
          </a:p>
        </p:txBody>
      </p:sp>
    </p:spTree>
    <p:extLst>
      <p:ext uri="{BB962C8B-B14F-4D97-AF65-F5344CB8AC3E}">
        <p14:creationId xmlns:p14="http://schemas.microsoft.com/office/powerpoint/2010/main" val="1082089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500" fill="hold"/>
                                        <p:tgtEl>
                                          <p:spTgt spid="122884"/>
                                        </p:tgtEl>
                                        <p:attrNameLst>
                                          <p:attrName>ppt_w</p:attrName>
                                        </p:attrNameLst>
                                      </p:cBhvr>
                                      <p:tavLst>
                                        <p:tav tm="0">
                                          <p:val>
                                            <p:fltVal val="0"/>
                                          </p:val>
                                        </p:tav>
                                        <p:tav tm="100000">
                                          <p:val>
                                            <p:strVal val="#ppt_w"/>
                                          </p:val>
                                        </p:tav>
                                      </p:tavLst>
                                    </p:anim>
                                    <p:anim calcmode="lin" valueType="num">
                                      <p:cBhvr>
                                        <p:cTn id="8" dur="500" fill="hold"/>
                                        <p:tgtEl>
                                          <p:spTgt spid="122884"/>
                                        </p:tgtEl>
                                        <p:attrNameLst>
                                          <p:attrName>ppt_h</p:attrName>
                                        </p:attrNameLst>
                                      </p:cBhvr>
                                      <p:tavLst>
                                        <p:tav tm="0">
                                          <p:val>
                                            <p:fltVal val="0"/>
                                          </p:val>
                                        </p:tav>
                                        <p:tav tm="100000">
                                          <p:val>
                                            <p:strVal val="#ppt_h"/>
                                          </p:val>
                                        </p:tav>
                                      </p:tavLst>
                                    </p:anim>
                                    <p:anim calcmode="lin" valueType="num">
                                      <p:cBhvr>
                                        <p:cTn id="9" dur="500" fill="hold"/>
                                        <p:tgtEl>
                                          <p:spTgt spid="122884"/>
                                        </p:tgtEl>
                                        <p:attrNameLst>
                                          <p:attrName>ppt_x</p:attrName>
                                        </p:attrNameLst>
                                      </p:cBhvr>
                                      <p:tavLst>
                                        <p:tav tm="0">
                                          <p:val>
                                            <p:fltVal val="0.5"/>
                                          </p:val>
                                        </p:tav>
                                        <p:tav tm="100000">
                                          <p:val>
                                            <p:strVal val="#ppt_x"/>
                                          </p:val>
                                        </p:tav>
                                      </p:tavLst>
                                    </p:anim>
                                    <p:anim calcmode="lin" valueType="num">
                                      <p:cBhvr>
                                        <p:cTn id="10" dur="500" fill="hold"/>
                                        <p:tgtEl>
                                          <p:spTgt spid="1228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z="3200">
                <a:latin typeface="Arial" charset="0"/>
              </a:rPr>
              <a:t>Demonstration </a:t>
            </a:r>
            <a:br>
              <a:rPr lang="en-US" sz="3200">
                <a:latin typeface="Arial" charset="0"/>
              </a:rPr>
            </a:br>
            <a:r>
              <a:rPr lang="en-US" sz="3200">
                <a:latin typeface="Arial" charset="0"/>
              </a:rPr>
              <a:t>Pinpoint Location With GPS</a:t>
            </a:r>
          </a:p>
        </p:txBody>
      </p:sp>
      <p:grpSp>
        <p:nvGrpSpPr>
          <p:cNvPr id="46082"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3" name="Group 25607"/>
          <p:cNvGrpSpPr>
            <a:grpSpLocks/>
          </p:cNvGrpSpPr>
          <p:nvPr/>
        </p:nvGrpSpPr>
        <p:grpSpPr bwMode="auto">
          <a:xfrm>
            <a:off x="2112963" y="1385888"/>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4" name="Group 25606"/>
          <p:cNvGrpSpPr>
            <a:grpSpLocks/>
          </p:cNvGrpSpPr>
          <p:nvPr/>
        </p:nvGrpSpPr>
        <p:grpSpPr bwMode="auto">
          <a:xfrm>
            <a:off x="7202488" y="1474788"/>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5"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46086" name="Group 3"/>
          <p:cNvGrpSpPr>
            <a:grpSpLocks/>
          </p:cNvGrpSpPr>
          <p:nvPr/>
        </p:nvGrpSpPr>
        <p:grpSpPr bwMode="auto">
          <a:xfrm rot="-1070820">
            <a:off x="1247775" y="866775"/>
            <a:ext cx="2620963" cy="777875"/>
            <a:chOff x="262572" y="1553383"/>
            <a:chExt cx="2620724" cy="777523"/>
          </a:xfrm>
        </p:grpSpPr>
        <p:sp>
          <p:nvSpPr>
            <p:cNvPr id="3" name="Right Triangle 2"/>
            <p:cNvSpPr/>
            <p:nvPr/>
          </p:nvSpPr>
          <p:spPr>
            <a:xfrm rot="2990141">
              <a:off x="2145181" y="1555853"/>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7" name="Group 8"/>
          <p:cNvGrpSpPr>
            <a:grpSpLocks/>
          </p:cNvGrpSpPr>
          <p:nvPr/>
        </p:nvGrpSpPr>
        <p:grpSpPr bwMode="auto">
          <a:xfrm rot="1315461">
            <a:off x="6467475" y="1122363"/>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8"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ight Triangle 14"/>
            <p:cNvSpPr/>
            <p:nvPr/>
          </p:nvSpPr>
          <p:spPr>
            <a:xfrm rot="18609859" flipH="1">
              <a:off x="221370" y="155594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896001" y="1575157"/>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36825" y="1227138"/>
            <a:ext cx="2736850" cy="3840162"/>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425575"/>
            <a:ext cx="2552700" cy="3589338"/>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5355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2333625" y="0"/>
            <a:ext cx="6810375" cy="725488"/>
          </a:xfrm>
        </p:spPr>
        <p:txBody>
          <a:bodyPr/>
          <a:lstStyle/>
          <a:p>
            <a:r>
              <a:rPr lang="en-US" sz="3200">
                <a:latin typeface="Arial" charset="0"/>
              </a:rPr>
              <a:t>Part 2: Measure Movement: Processed GPS Data</a:t>
            </a:r>
          </a:p>
        </p:txBody>
      </p:sp>
      <p:sp>
        <p:nvSpPr>
          <p:cNvPr id="47106" name="Rectangle 3"/>
          <p:cNvSpPr>
            <a:spLocks noGrp="1" noChangeArrowheads="1"/>
          </p:cNvSpPr>
          <p:nvPr>
            <p:ph type="body" sz="half" idx="1"/>
          </p:nvPr>
        </p:nvSpPr>
        <p:spPr>
          <a:xfrm>
            <a:off x="152400" y="1314450"/>
            <a:ext cx="4448175" cy="4935538"/>
          </a:xfrm>
        </p:spPr>
        <p:txBody>
          <a:bodyPr/>
          <a:lstStyle/>
          <a:p>
            <a:pPr algn="ctr">
              <a:buFontTx/>
              <a:buNone/>
            </a:pPr>
            <a:r>
              <a:rPr lang="en-US" sz="2200" b="1">
                <a:latin typeface="Arial" charset="0"/>
                <a:ea typeface="ＭＳ Ｐゴシック" charset="0"/>
                <a:cs typeface="Arial" charset="0"/>
              </a:rPr>
              <a:t>SBCC GPS STATION</a:t>
            </a:r>
          </a:p>
          <a:p>
            <a:pPr algn="ctr">
              <a:buFontTx/>
              <a:buNone/>
            </a:pPr>
            <a:endParaRPr lang="en-US" sz="2200">
              <a:latin typeface="Calibri" charset="0"/>
              <a:ea typeface="ＭＳ Ｐゴシック" charset="0"/>
              <a:cs typeface="ＭＳ Ｐゴシック" charset="0"/>
            </a:endParaRPr>
          </a:p>
          <a:p>
            <a:r>
              <a:rPr lang="en-US" sz="2200">
                <a:latin typeface="Arial" charset="0"/>
                <a:ea typeface="ＭＳ Ｐゴシック" charset="0"/>
                <a:cs typeface="Arial" charset="0"/>
              </a:rPr>
              <a:t>Located near Mission Viejo, CA </a:t>
            </a:r>
          </a:p>
          <a:p>
            <a:r>
              <a:rPr lang="en-US" sz="2200">
                <a:latin typeface="Arial" charset="0"/>
                <a:ea typeface="ＭＳ Ｐゴシック" charset="0"/>
                <a:cs typeface="Arial" charset="0"/>
              </a:rPr>
              <a:t>Position data collected every 30 seconds</a:t>
            </a:r>
          </a:p>
          <a:p>
            <a:r>
              <a:rPr lang="en-US" sz="2200">
                <a:latin typeface="Arial" charset="0"/>
                <a:ea typeface="ＭＳ Ｐゴシック" charset="0"/>
                <a:cs typeface="Arial" charset="0"/>
              </a:rPr>
              <a:t>One position estimate</a:t>
            </a:r>
            <a:r>
              <a:rPr lang="en-US" sz="2600">
                <a:latin typeface="Arial" charset="0"/>
                <a:ea typeface="ＭＳ Ｐゴシック" charset="0"/>
                <a:cs typeface="Arial" charset="0"/>
              </a:rPr>
              <a:t> </a:t>
            </a:r>
            <a:r>
              <a:rPr lang="en-US" sz="2200">
                <a:latin typeface="Arial" charset="0"/>
                <a:ea typeface="ＭＳ Ｐゴシック" charset="0"/>
                <a:cs typeface="Arial" charset="0"/>
              </a:rPr>
              <a:t>developed for each day:</a:t>
            </a:r>
          </a:p>
          <a:p>
            <a:pPr lvl="1"/>
            <a:r>
              <a:rPr lang="en-US" sz="2200">
                <a:latin typeface="Arial" charset="0"/>
                <a:ea typeface="ＭＳ Ｐゴシック" charset="0"/>
                <a:cs typeface="Arial" charset="0"/>
              </a:rPr>
              <a:t>North</a:t>
            </a:r>
          </a:p>
          <a:p>
            <a:pPr lvl="1"/>
            <a:r>
              <a:rPr lang="en-US" sz="2200">
                <a:latin typeface="Arial" charset="0"/>
                <a:ea typeface="ＭＳ Ｐゴシック" charset="0"/>
                <a:cs typeface="Arial" charset="0"/>
              </a:rPr>
              <a:t>East</a:t>
            </a:r>
          </a:p>
          <a:p>
            <a:pPr lvl="1"/>
            <a:r>
              <a:rPr lang="en-US" sz="2200">
                <a:latin typeface="Arial" charset="0"/>
                <a:ea typeface="ＭＳ Ｐゴシック" charset="0"/>
                <a:cs typeface="Arial" charset="0"/>
              </a:rPr>
              <a:t>Vertical</a:t>
            </a:r>
          </a:p>
        </p:txBody>
      </p:sp>
      <p:graphicFrame>
        <p:nvGraphicFramePr>
          <p:cNvPr id="114361" name="Group 697"/>
          <p:cNvGraphicFramePr>
            <a:graphicFrameLocks noGrp="1"/>
          </p:cNvGraphicFramePr>
          <p:nvPr>
            <p:ph sz="half" idx="2"/>
          </p:nvPr>
        </p:nvGraphicFramePr>
        <p:xfrm>
          <a:off x="4657725" y="1314450"/>
          <a:ext cx="4352925" cy="5543552"/>
        </p:xfrm>
        <a:graphic>
          <a:graphicData uri="http://schemas.openxmlformats.org/drawingml/2006/table">
            <a:tbl>
              <a:tblPr/>
              <a:tblGrid>
                <a:gridCol w="1008063"/>
                <a:gridCol w="1173162"/>
                <a:gridCol w="1130300"/>
                <a:gridCol w="1041400"/>
              </a:tblGrid>
              <a:tr h="685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Date</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North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East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Vertical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-37.67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36.57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-38.04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35.73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1/3/2004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-37.16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35.83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1/4/2004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1/5/2004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-37.59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36.44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9.11</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16.48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-18.09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7.35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45.98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-43.42</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58222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919288" y="-42863"/>
            <a:ext cx="7262812" cy="889001"/>
          </a:xfrm>
        </p:spPr>
        <p:txBody>
          <a:bodyPr/>
          <a:lstStyle/>
          <a:p>
            <a:r>
              <a:rPr lang="en-US" sz="3000">
                <a:latin typeface="Arial" charset="0"/>
              </a:rPr>
              <a:t>Starting With the Basics: </a:t>
            </a:r>
            <a:br>
              <a:rPr lang="en-US" sz="3000">
                <a:latin typeface="Arial" charset="0"/>
              </a:rPr>
            </a:br>
            <a:r>
              <a:rPr lang="en-US" sz="3000">
                <a:latin typeface="Arial" charset="0"/>
              </a:rPr>
              <a:t>GPS Time Series Plot</a:t>
            </a:r>
          </a:p>
        </p:txBody>
      </p:sp>
      <p:sp>
        <p:nvSpPr>
          <p:cNvPr id="49154" name="Rectangle 3"/>
          <p:cNvSpPr>
            <a:spLocks noGrp="1" noChangeArrowheads="1"/>
          </p:cNvSpPr>
          <p:nvPr>
            <p:ph type="body" idx="1"/>
          </p:nvPr>
        </p:nvSpPr>
        <p:spPr>
          <a:xfrm>
            <a:off x="152400" y="1314450"/>
            <a:ext cx="2635250" cy="3582988"/>
          </a:xfrm>
        </p:spPr>
        <p:txBody>
          <a:bodyPr/>
          <a:lstStyle/>
          <a:p>
            <a:pPr>
              <a:buFontTx/>
              <a:buNone/>
            </a:pPr>
            <a:r>
              <a:rPr lang="en-US" sz="2200">
                <a:latin typeface="Arial" charset="0"/>
                <a:ea typeface="ＭＳ Ｐゴシック" charset="0"/>
                <a:cs typeface="Arial" charset="0"/>
              </a:rPr>
              <a:t>Y-axis:</a:t>
            </a:r>
          </a:p>
          <a:p>
            <a:r>
              <a:rPr lang="en-US" sz="2200">
                <a:latin typeface="Arial" charset="0"/>
                <a:ea typeface="ＭＳ Ｐゴシック" charset="0"/>
                <a:cs typeface="Arial" charset="0"/>
              </a:rPr>
              <a:t>North (N/S)</a:t>
            </a:r>
          </a:p>
          <a:p>
            <a:r>
              <a:rPr lang="en-US" sz="2200">
                <a:latin typeface="Arial" charset="0"/>
                <a:ea typeface="ＭＳ Ｐゴシック" charset="0"/>
                <a:cs typeface="Arial" charset="0"/>
              </a:rPr>
              <a:t>East (E/W)</a:t>
            </a:r>
          </a:p>
          <a:p>
            <a:r>
              <a:rPr lang="en-US" sz="2200">
                <a:latin typeface="Arial" charset="0"/>
                <a:ea typeface="ＭＳ Ｐゴシック" charset="0"/>
                <a:cs typeface="Arial" charset="0"/>
              </a:rPr>
              <a:t>Height (up/down) (sometimes called Vertical)</a:t>
            </a:r>
          </a:p>
          <a:p>
            <a:r>
              <a:rPr lang="en-US" sz="2200" i="1">
                <a:latin typeface="Arial" charset="0"/>
                <a:ea typeface="ＭＳ Ｐゴシック" charset="0"/>
                <a:cs typeface="Arial" charset="0"/>
              </a:rPr>
              <a:t>In millimeters</a:t>
            </a:r>
          </a:p>
        </p:txBody>
      </p:sp>
      <p:pic>
        <p:nvPicPr>
          <p:cNvPr id="49155"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702" t="1108" r="3825" b="5984"/>
          <a:stretch>
            <a:fillRect/>
          </a:stretch>
        </p:blipFill>
        <p:spPr bwMode="auto">
          <a:xfrm>
            <a:off x="2808288" y="839788"/>
            <a:ext cx="4249737"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5"/>
          <p:cNvSpPr>
            <a:spLocks noChangeArrowheads="1"/>
          </p:cNvSpPr>
          <p:nvPr/>
        </p:nvSpPr>
        <p:spPr bwMode="auto">
          <a:xfrm>
            <a:off x="146050" y="6016625"/>
            <a:ext cx="88931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2200"/>
              <a:t>X-axis: </a:t>
            </a:r>
          </a:p>
          <a:p>
            <a:pPr marL="342900" indent="-342900">
              <a:lnSpc>
                <a:spcPct val="90000"/>
              </a:lnSpc>
              <a:spcBef>
                <a:spcPct val="20000"/>
              </a:spcBef>
            </a:pPr>
            <a:r>
              <a:rPr lang="en-US" sz="2200"/>
              <a:t>Date of the measurement expressed in tenths of a year or in months.</a:t>
            </a:r>
          </a:p>
        </p:txBody>
      </p:sp>
      <p:sp>
        <p:nvSpPr>
          <p:cNvPr id="49157" name="Rectangle 6"/>
          <p:cNvSpPr>
            <a:spLocks noChangeArrowheads="1"/>
          </p:cNvSpPr>
          <p:nvPr/>
        </p:nvSpPr>
        <p:spPr bwMode="auto">
          <a:xfrm>
            <a:off x="7277100" y="2309813"/>
            <a:ext cx="17780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200"/>
              <a:t>Red data points are rapid position estimates. </a:t>
            </a:r>
          </a:p>
        </p:txBody>
      </p:sp>
      <p:sp>
        <p:nvSpPr>
          <p:cNvPr id="49158" name="AutoShape 7"/>
          <p:cNvSpPr>
            <a:spLocks noChangeArrowheads="1"/>
          </p:cNvSpPr>
          <p:nvPr/>
        </p:nvSpPr>
        <p:spPr bwMode="auto">
          <a:xfrm>
            <a:off x="6532563" y="5010150"/>
            <a:ext cx="500062" cy="874713"/>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59" name="AutoShape 8"/>
          <p:cNvSpPr>
            <a:spLocks noChangeArrowheads="1"/>
          </p:cNvSpPr>
          <p:nvPr/>
        </p:nvSpPr>
        <p:spPr bwMode="auto">
          <a:xfrm>
            <a:off x="6627813" y="4046538"/>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0" name="AutoShape 9"/>
          <p:cNvSpPr>
            <a:spLocks noChangeArrowheads="1"/>
          </p:cNvSpPr>
          <p:nvPr/>
        </p:nvSpPr>
        <p:spPr bwMode="auto">
          <a:xfrm>
            <a:off x="6627813" y="1182688"/>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1" name="AutoShape 10"/>
          <p:cNvSpPr>
            <a:spLocks noChangeArrowheads="1"/>
          </p:cNvSpPr>
          <p:nvPr/>
        </p:nvSpPr>
        <p:spPr bwMode="auto">
          <a:xfrm>
            <a:off x="2732088" y="1454150"/>
            <a:ext cx="330200" cy="4327525"/>
          </a:xfrm>
          <a:prstGeom prst="roundRect">
            <a:avLst>
              <a:gd name="adj" fmla="val 16667"/>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2" name="AutoShape 11"/>
          <p:cNvSpPr>
            <a:spLocks noChangeArrowheads="1"/>
          </p:cNvSpPr>
          <p:nvPr/>
        </p:nvSpPr>
        <p:spPr bwMode="auto">
          <a:xfrm flipV="1">
            <a:off x="2747963" y="5957888"/>
            <a:ext cx="4362450" cy="317500"/>
          </a:xfrm>
          <a:prstGeom prst="roundRect">
            <a:avLst>
              <a:gd name="adj" fmla="val 16667"/>
            </a:avLst>
          </a:prstGeom>
          <a:noFill/>
          <a:ln w="28575">
            <a:solidFill>
              <a:srgbClr val="99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3" name="Line 12"/>
          <p:cNvSpPr>
            <a:spLocks noChangeShapeType="1"/>
          </p:cNvSpPr>
          <p:nvPr/>
        </p:nvSpPr>
        <p:spPr bwMode="auto">
          <a:xfrm>
            <a:off x="1404938" y="1490663"/>
            <a:ext cx="1309687" cy="315912"/>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4" name="Line 13"/>
          <p:cNvSpPr>
            <a:spLocks noChangeShapeType="1"/>
          </p:cNvSpPr>
          <p:nvPr/>
        </p:nvSpPr>
        <p:spPr bwMode="auto">
          <a:xfrm flipV="1">
            <a:off x="1325563" y="6042025"/>
            <a:ext cx="1417637" cy="173038"/>
          </a:xfrm>
          <a:prstGeom prst="line">
            <a:avLst/>
          </a:prstGeom>
          <a:noFill/>
          <a:ln w="28575">
            <a:solidFill>
              <a:srgbClr val="99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4"/>
          <p:cNvSpPr>
            <a:spLocks noChangeShapeType="1"/>
          </p:cNvSpPr>
          <p:nvPr/>
        </p:nvSpPr>
        <p:spPr bwMode="auto">
          <a:xfrm>
            <a:off x="6929438" y="1535113"/>
            <a:ext cx="482600" cy="7493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5"/>
          <p:cNvSpPr>
            <a:spLocks noChangeShapeType="1"/>
          </p:cNvSpPr>
          <p:nvPr/>
        </p:nvSpPr>
        <p:spPr bwMode="auto">
          <a:xfrm flipH="1">
            <a:off x="6959600" y="3976688"/>
            <a:ext cx="417513" cy="1873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6"/>
          <p:cNvSpPr>
            <a:spLocks noChangeShapeType="1"/>
          </p:cNvSpPr>
          <p:nvPr/>
        </p:nvSpPr>
        <p:spPr bwMode="auto">
          <a:xfrm flipH="1">
            <a:off x="6989763" y="4000500"/>
            <a:ext cx="346075" cy="10223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4"/>
          <p:cNvSpPr>
            <a:spLocks noChangeShapeType="1"/>
          </p:cNvSpPr>
          <p:nvPr/>
        </p:nvSpPr>
        <p:spPr bwMode="auto">
          <a:xfrm>
            <a:off x="3441700" y="1982788"/>
            <a:ext cx="3340100" cy="12700"/>
          </a:xfrm>
          <a:prstGeom prst="line">
            <a:avLst/>
          </a:prstGeom>
          <a:noFill/>
          <a:ln w="28575">
            <a:solidFill>
              <a:schemeClr val="accent6">
                <a:lumMod val="75000"/>
              </a:schemeClr>
            </a:solidFill>
            <a:prstDash val="dot"/>
            <a:round/>
            <a:headEnd/>
            <a:tailEnd/>
          </a:ln>
          <a:extLst>
            <a:ext uri="{909E8E84-426E-40dd-AFC4-6F175D3DCCD1}">
              <a14:hiddenFill xmlns:a14="http://schemas.microsoft.com/office/drawing/2010/main">
                <a:noFill/>
              </a14:hiddenFill>
            </a:ext>
          </a:extLst>
        </p:spPr>
        <p:txBody>
          <a:bodyPr wrap="none" anchor="ctr"/>
          <a:lstStyle/>
          <a:p>
            <a:pPr>
              <a:defRPr/>
            </a:pPr>
            <a:endParaRPr lang="en-US"/>
          </a:p>
        </p:txBody>
      </p:sp>
    </p:spTree>
    <p:extLst>
      <p:ext uri="{BB962C8B-B14F-4D97-AF65-F5344CB8AC3E}">
        <p14:creationId xmlns:p14="http://schemas.microsoft.com/office/powerpoint/2010/main" val="37208535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sz="3200">
                <a:latin typeface="Arial" charset="0"/>
              </a:rPr>
              <a:t>Units of Measurement</a:t>
            </a:r>
          </a:p>
        </p:txBody>
      </p:sp>
      <p:sp>
        <p:nvSpPr>
          <p:cNvPr id="51202" name="Rectangle 3"/>
          <p:cNvSpPr>
            <a:spLocks noGrp="1" noChangeArrowheads="1"/>
          </p:cNvSpPr>
          <p:nvPr>
            <p:ph type="body" idx="1"/>
          </p:nvPr>
        </p:nvSpPr>
        <p:spPr/>
        <p:txBody>
          <a:bodyPr/>
          <a:lstStyle/>
          <a:p>
            <a:r>
              <a:rPr lang="en-US">
                <a:latin typeface="Calibri" charset="0"/>
                <a:ea typeface="ＭＳ Ｐゴシック" charset="0"/>
                <a:cs typeface="ＭＳ Ｐゴシック" charset="0"/>
              </a:rPr>
              <a:t>X-axis - Typically expressed in tenths of a year</a:t>
            </a:r>
          </a:p>
          <a:p>
            <a:pPr lvl="1"/>
            <a:endParaRPr lang="en-US">
              <a:latin typeface="Calibri" charset="0"/>
              <a:ea typeface="ＭＳ Ｐゴシック" charset="0"/>
            </a:endParaRPr>
          </a:p>
          <a:p>
            <a:pPr lvl="1"/>
            <a:endParaRPr lang="en-US">
              <a:latin typeface="Calibri" charset="0"/>
              <a:ea typeface="ＭＳ Ｐゴシック" charset="0"/>
            </a:endParaRPr>
          </a:p>
          <a:p>
            <a:pPr lvl="1"/>
            <a:endParaRPr lang="en-US">
              <a:latin typeface="Calibri" charset="0"/>
              <a:ea typeface="ＭＳ Ｐゴシック" charset="0"/>
            </a:endParaRP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Y-axis - Usually expressed in millimeters (but always check)</a:t>
            </a:r>
          </a:p>
          <a:p>
            <a:pPr lvl="1"/>
            <a:endParaRPr lang="en-US">
              <a:latin typeface="Calibri" charset="0"/>
              <a:ea typeface="ＭＳ Ｐゴシック" charset="0"/>
            </a:endParaRPr>
          </a:p>
        </p:txBody>
      </p:sp>
      <p:sp>
        <p:nvSpPr>
          <p:cNvPr id="51203" name="AutoShape 4"/>
          <p:cNvSpPr>
            <a:spLocks noChangeArrowheads="1"/>
          </p:cNvSpPr>
          <p:nvPr/>
        </p:nvSpPr>
        <p:spPr bwMode="auto">
          <a:xfrm>
            <a:off x="234950" y="2401888"/>
            <a:ext cx="8909050" cy="1090612"/>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1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516188"/>
            <a:ext cx="83772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6070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UNV-PPT-Title-GPS.jpg"/>
          <p:cNvPicPr>
            <a:picLocks noChangeAspect="1"/>
          </p:cNvPicPr>
          <p:nvPr/>
        </p:nvPicPr>
        <p:blipFill>
          <a:blip r:embed="rId3">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2636838" y="60325"/>
            <a:ext cx="6507162" cy="1243013"/>
          </a:xfrm>
        </p:spPr>
        <p:txBody>
          <a:bodyPr/>
          <a:lstStyle/>
          <a:p>
            <a:pPr eaLnBrk="1" hangingPunct="1"/>
            <a:r>
              <a:rPr lang="en-US">
                <a:latin typeface="Arial" charset="0"/>
              </a:rPr>
              <a:t>Geologic  Temporal &amp; Spatial scales are very Large</a:t>
            </a:r>
          </a:p>
        </p:txBody>
      </p:sp>
      <p:pic>
        <p:nvPicPr>
          <p:cNvPr id="17411" name="Picture 4" descr="IMG_0475_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738" y="1390650"/>
            <a:ext cx="40370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volcanoes_Albuquerqu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1417638"/>
            <a:ext cx="1938338"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5577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sz="3200">
                <a:latin typeface="Arial" charset="0"/>
              </a:rPr>
              <a:t>Gaps in Data</a:t>
            </a:r>
          </a:p>
        </p:txBody>
      </p:sp>
      <p:sp>
        <p:nvSpPr>
          <p:cNvPr id="53250" name="Rectangle 3"/>
          <p:cNvSpPr>
            <a:spLocks noGrp="1" noChangeArrowheads="1"/>
          </p:cNvSpPr>
          <p:nvPr>
            <p:ph type="body" idx="1"/>
          </p:nvPr>
        </p:nvSpPr>
        <p:spPr>
          <a:xfrm>
            <a:off x="5305425" y="1241425"/>
            <a:ext cx="3705225" cy="5008563"/>
          </a:xfrm>
        </p:spPr>
        <p:txBody>
          <a:bodyPr/>
          <a:lstStyle/>
          <a:p>
            <a:pPr>
              <a:buFont typeface="Arial" charset="0"/>
              <a:buNone/>
            </a:pPr>
            <a:r>
              <a:rPr lang="en-US">
                <a:latin typeface="Arial" charset="0"/>
                <a:ea typeface="ＭＳ Ｐゴシック" charset="0"/>
                <a:cs typeface="Arial" charset="0"/>
              </a:rPr>
              <a:t>Causes:</a:t>
            </a:r>
          </a:p>
          <a:p>
            <a:r>
              <a:rPr lang="en-US">
                <a:latin typeface="Arial" charset="0"/>
                <a:ea typeface="ＭＳ Ｐゴシック" charset="0"/>
                <a:cs typeface="Arial" charset="0"/>
              </a:rPr>
              <a:t>Power outages</a:t>
            </a:r>
          </a:p>
          <a:p>
            <a:r>
              <a:rPr lang="en-US">
                <a:latin typeface="Arial" charset="0"/>
                <a:ea typeface="ＭＳ Ｐゴシック" charset="0"/>
                <a:cs typeface="Arial" charset="0"/>
              </a:rPr>
              <a:t>Snow coverage</a:t>
            </a:r>
          </a:p>
          <a:p>
            <a:r>
              <a:rPr lang="en-US">
                <a:latin typeface="Arial" charset="0"/>
                <a:ea typeface="ＭＳ Ｐゴシック" charset="0"/>
                <a:cs typeface="Arial" charset="0"/>
              </a:rPr>
              <a:t>Equipment failure</a:t>
            </a:r>
          </a:p>
          <a:p>
            <a:r>
              <a:rPr lang="en-US">
                <a:latin typeface="Arial" charset="0"/>
                <a:ea typeface="ＭＳ Ｐゴシック" charset="0"/>
                <a:cs typeface="Arial" charset="0"/>
              </a:rPr>
              <a:t>Vandalism</a:t>
            </a:r>
          </a:p>
          <a:p>
            <a:r>
              <a:rPr lang="en-US">
                <a:latin typeface="Arial" charset="0"/>
                <a:ea typeface="ＭＳ Ｐゴシック" charset="0"/>
                <a:cs typeface="Arial" charset="0"/>
              </a:rPr>
              <a:t>Wildlife</a:t>
            </a:r>
          </a:p>
          <a:p>
            <a:r>
              <a:rPr lang="en-US">
                <a:latin typeface="Arial" charset="0"/>
                <a:ea typeface="ＭＳ Ｐゴシック" charset="0"/>
                <a:cs typeface="Arial" charset="0"/>
              </a:rPr>
              <a:t>Etc.</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4745"/>
          <a:stretch>
            <a:fillRect/>
          </a:stretch>
        </p:blipFill>
        <p:spPr bwMode="auto">
          <a:xfrm>
            <a:off x="652463" y="896938"/>
            <a:ext cx="4713287"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AutoShape 4"/>
          <p:cNvSpPr>
            <a:spLocks noChangeArrowheads="1"/>
          </p:cNvSpPr>
          <p:nvPr/>
        </p:nvSpPr>
        <p:spPr bwMode="auto">
          <a:xfrm>
            <a:off x="1838325" y="1558925"/>
            <a:ext cx="500063" cy="4714875"/>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4558043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nvPr>
        </p:nvGraphicFramePr>
        <p:xfrm>
          <a:off x="708025" y="1511300"/>
          <a:ext cx="8037513" cy="4918073"/>
        </p:xfrm>
        <a:graphic>
          <a:graphicData uri="http://schemas.openxmlformats.org/drawingml/2006/table">
            <a:tbl>
              <a:tblPr/>
              <a:tblGrid>
                <a:gridCol w="1271588"/>
                <a:gridCol w="2286000"/>
                <a:gridCol w="2239962"/>
                <a:gridCol w="2239963"/>
              </a:tblGrid>
              <a:tr h="108909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Height </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ＭＳ Ｐゴシック" charset="0"/>
                        </a:rPr>
                        <a:t>(mm)</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2002</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2003</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3</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3</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2004</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4</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4</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2005</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5</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Arial" charset="0"/>
                        </a:rPr>
                        <a:t>5</a:t>
                      </a:r>
                      <a:endParaRPr kumimoji="0" lang="en-US" sz="32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5403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5337" name="Rectangle 2"/>
          <p:cNvSpPr>
            <a:spLocks noGrp="1" noChangeArrowheads="1"/>
          </p:cNvSpPr>
          <p:nvPr>
            <p:ph type="title"/>
          </p:nvPr>
        </p:nvSpPr>
        <p:spPr>
          <a:xfrm>
            <a:off x="3778250" y="85725"/>
            <a:ext cx="5365750" cy="601663"/>
          </a:xfrm>
        </p:spPr>
        <p:txBody>
          <a:bodyPr/>
          <a:lstStyle/>
          <a:p>
            <a:r>
              <a:rPr lang="en-US" sz="2000" b="1">
                <a:latin typeface="Arial" charset="0"/>
              </a:rPr>
              <a:t>Determine the direction of movement of high-precision GPS Monument A</a:t>
            </a:r>
            <a:r>
              <a:rPr lang="en-US" sz="2000">
                <a:latin typeface="Arial" charset="0"/>
              </a:rPr>
              <a:t> </a:t>
            </a:r>
          </a:p>
        </p:txBody>
      </p:sp>
      <p:sp>
        <p:nvSpPr>
          <p:cNvPr id="55338" name="Text Box 50"/>
          <p:cNvSpPr txBox="1">
            <a:spLocks noChangeArrowheads="1"/>
          </p:cNvSpPr>
          <p:nvPr/>
        </p:nvSpPr>
        <p:spPr bwMode="auto">
          <a:xfrm>
            <a:off x="3065463" y="892175"/>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Tree>
    <p:extLst>
      <p:ext uri="{BB962C8B-B14F-4D97-AF65-F5344CB8AC3E}">
        <p14:creationId xmlns:p14="http://schemas.microsoft.com/office/powerpoint/2010/main" val="37489502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2032000"/>
          <a:ext cx="3916363" cy="3736974"/>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29108">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29108">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29108">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29108">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29108">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591434">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3" marB="4571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57389" name="Group 14"/>
          <p:cNvGrpSpPr>
            <a:grpSpLocks/>
          </p:cNvGrpSpPr>
          <p:nvPr/>
        </p:nvGrpSpPr>
        <p:grpSpPr bwMode="auto">
          <a:xfrm>
            <a:off x="0" y="1689100"/>
            <a:ext cx="5532438" cy="5168900"/>
            <a:chOff x="203200" y="1084263"/>
            <a:chExt cx="5532196" cy="5167762"/>
          </a:xfrm>
        </p:grpSpPr>
        <p:sp>
          <p:nvSpPr>
            <p:cNvPr id="57416" name="TextBox 4"/>
            <p:cNvSpPr txBox="1">
              <a:spLocks noChangeArrowheads="1"/>
            </p:cNvSpPr>
            <p:nvPr/>
          </p:nvSpPr>
          <p:spPr bwMode="auto">
            <a:xfrm>
              <a:off x="830263" y="1084263"/>
              <a:ext cx="508000" cy="443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p>
            <a:p>
              <a:pPr eaLnBrk="1" hangingPunct="1">
                <a:spcAft>
                  <a:spcPts val="600"/>
                </a:spcAft>
              </a:pPr>
              <a:r>
                <a:rPr lang="en-US" sz="3600"/>
                <a:t>5</a:t>
              </a:r>
            </a:p>
            <a:p>
              <a:pPr eaLnBrk="1" hangingPunct="1">
                <a:spcAft>
                  <a:spcPts val="600"/>
                </a:spcAft>
              </a:pPr>
              <a:r>
                <a:rPr lang="en-US" sz="3600"/>
                <a:t>4</a:t>
              </a:r>
            </a:p>
            <a:p>
              <a:pPr eaLnBrk="1" hangingPunct="1">
                <a:spcAft>
                  <a:spcPts val="600"/>
                </a:spcAft>
              </a:pPr>
              <a:r>
                <a:rPr lang="en-US" sz="3600"/>
                <a:t>3</a:t>
              </a:r>
            </a:p>
            <a:p>
              <a:pPr eaLnBrk="1" hangingPunct="1">
                <a:spcAft>
                  <a:spcPts val="600"/>
                </a:spcAft>
              </a:pPr>
              <a:r>
                <a:rPr lang="en-US" sz="3600"/>
                <a:t>2</a:t>
              </a:r>
            </a:p>
            <a:p>
              <a:pPr eaLnBrk="1" hangingPunct="1">
                <a:spcAft>
                  <a:spcPts val="600"/>
                </a:spcAft>
              </a:pPr>
              <a:r>
                <a:rPr lang="en-US" sz="3600"/>
                <a:t>1</a:t>
              </a:r>
            </a:p>
            <a:p>
              <a:pPr eaLnBrk="1" hangingPunct="1">
                <a:spcAft>
                  <a:spcPts val="600"/>
                </a:spcAft>
              </a:pPr>
              <a:r>
                <a:rPr lang="en-US" sz="3600"/>
                <a:t>0</a:t>
              </a:r>
            </a:p>
          </p:txBody>
        </p:sp>
        <p:sp>
          <p:nvSpPr>
            <p:cNvPr id="57417" name="TextBox 5"/>
            <p:cNvSpPr txBox="1">
              <a:spLocks noChangeArrowheads="1"/>
            </p:cNvSpPr>
            <p:nvPr/>
          </p:nvSpPr>
          <p:spPr bwMode="auto">
            <a:xfrm>
              <a:off x="949932" y="5204067"/>
              <a:ext cx="4785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2000   2001   2002   2003   2004   2005</a:t>
              </a:r>
            </a:p>
          </p:txBody>
        </p:sp>
        <p:sp>
          <p:nvSpPr>
            <p:cNvPr id="57418" name="TextBox 6"/>
            <p:cNvSpPr txBox="1">
              <a:spLocks noChangeArrowheads="1"/>
            </p:cNvSpPr>
            <p:nvPr/>
          </p:nvSpPr>
          <p:spPr bwMode="auto">
            <a:xfrm>
              <a:off x="2151757" y="5728805"/>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Time (years)</a:t>
              </a:r>
            </a:p>
          </p:txBody>
        </p:sp>
        <p:sp>
          <p:nvSpPr>
            <p:cNvPr id="8" name="TextBox 7"/>
            <p:cNvSpPr txBox="1"/>
            <p:nvPr/>
          </p:nvSpPr>
          <p:spPr>
            <a:xfrm>
              <a:off x="203200" y="2510375"/>
              <a:ext cx="615553" cy="1907508"/>
            </a:xfrm>
            <a:prstGeom prst="rect">
              <a:avLst/>
            </a:prstGeom>
            <a:noFill/>
          </p:spPr>
          <p:txBody>
            <a:bodyPr vert="vert270" wrap="none">
              <a:spAutoFit/>
            </a:bodyPr>
            <a:lstStyle/>
            <a:p>
              <a:pPr>
                <a:defRPr/>
              </a:pPr>
              <a:r>
                <a:rPr lang="en-US" sz="2800" dirty="0">
                  <a:ea typeface="ＭＳ Ｐゴシック" pitchFamily="-107" charset="-128"/>
                  <a:cs typeface="ＭＳ Ｐゴシック" pitchFamily="-107" charset="-128"/>
                </a:rPr>
                <a:t>North (mm)</a:t>
              </a:r>
            </a:p>
          </p:txBody>
        </p:sp>
        <p:sp>
          <p:nvSpPr>
            <p:cNvPr id="9" name="Oval 8"/>
            <p:cNvSpPr/>
            <p:nvPr/>
          </p:nvSpPr>
          <p:spPr>
            <a:xfrm>
              <a:off x="1028664" y="4856920"/>
              <a:ext cx="457180"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10" name="Group 74"/>
          <p:cNvGraphicFramePr>
            <a:graphicFrameLocks noGrp="1"/>
          </p:cNvGraphicFramePr>
          <p:nvPr/>
        </p:nvGraphicFramePr>
        <p:xfrm>
          <a:off x="5391150" y="1271588"/>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7412"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
        <p:nvSpPr>
          <p:cNvPr id="57413" name="Title 12"/>
          <p:cNvSpPr>
            <a:spLocks noGrp="1"/>
          </p:cNvSpPr>
          <p:nvPr>
            <p:ph type="title"/>
          </p:nvPr>
        </p:nvSpPr>
        <p:spPr>
          <a:xfrm>
            <a:off x="3884613" y="15875"/>
            <a:ext cx="5259387" cy="733425"/>
          </a:xfrm>
        </p:spPr>
        <p:txBody>
          <a:bodyPr/>
          <a:lstStyle/>
          <a:p>
            <a:r>
              <a:rPr lang="en-US" sz="3000">
                <a:latin typeface="Arial" charset="0"/>
              </a:rPr>
              <a:t>Plotting the GPS Position Over Time: North</a:t>
            </a:r>
          </a:p>
        </p:txBody>
      </p:sp>
      <p:sp>
        <p:nvSpPr>
          <p:cNvPr id="12" name="Oval 11"/>
          <p:cNvSpPr/>
          <p:nvPr/>
        </p:nvSpPr>
        <p:spPr bwMode="auto">
          <a:xfrm>
            <a:off x="1579563" y="4895850"/>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415" name="Text Box 50"/>
          <p:cNvSpPr txBox="1">
            <a:spLocks noChangeArrowheads="1"/>
          </p:cNvSpPr>
          <p:nvPr/>
        </p:nvSpPr>
        <p:spPr bwMode="auto">
          <a:xfrm>
            <a:off x="1352550" y="1065213"/>
            <a:ext cx="313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 vs Time</a:t>
            </a:r>
          </a:p>
        </p:txBody>
      </p:sp>
    </p:spTree>
    <p:extLst>
      <p:ext uri="{BB962C8B-B14F-4D97-AF65-F5344CB8AC3E}">
        <p14:creationId xmlns:p14="http://schemas.microsoft.com/office/powerpoint/2010/main" val="576965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58413" name="Group 14"/>
          <p:cNvGrpSpPr>
            <a:grpSpLocks/>
          </p:cNvGrpSpPr>
          <p:nvPr/>
        </p:nvGrpSpPr>
        <p:grpSpPr bwMode="auto">
          <a:xfrm>
            <a:off x="0" y="1689100"/>
            <a:ext cx="4135438" cy="5168900"/>
            <a:chOff x="203200" y="1084263"/>
            <a:chExt cx="4134773" cy="5167763"/>
          </a:xfrm>
        </p:grpSpPr>
        <p:sp>
          <p:nvSpPr>
            <p:cNvPr id="58445"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p>
            <a:p>
              <a:pPr eaLnBrk="1" hangingPunct="1">
                <a:spcAft>
                  <a:spcPts val="600"/>
                </a:spcAft>
              </a:pPr>
              <a:r>
                <a:rPr lang="en-US" sz="3600"/>
                <a:t>5</a:t>
              </a:r>
            </a:p>
            <a:p>
              <a:pPr eaLnBrk="1" hangingPunct="1">
                <a:spcAft>
                  <a:spcPts val="600"/>
                </a:spcAft>
              </a:pPr>
              <a:r>
                <a:rPr lang="en-US" sz="3600"/>
                <a:t>4</a:t>
              </a:r>
            </a:p>
            <a:p>
              <a:pPr eaLnBrk="1" hangingPunct="1">
                <a:spcAft>
                  <a:spcPts val="600"/>
                </a:spcAft>
              </a:pPr>
              <a:r>
                <a:rPr lang="en-US" sz="3600"/>
                <a:t>3</a:t>
              </a:r>
            </a:p>
            <a:p>
              <a:pPr eaLnBrk="1" hangingPunct="1">
                <a:spcAft>
                  <a:spcPts val="600"/>
                </a:spcAft>
              </a:pPr>
              <a:r>
                <a:rPr lang="en-US" sz="3600"/>
                <a:t>2</a:t>
              </a:r>
            </a:p>
            <a:p>
              <a:pPr eaLnBrk="1" hangingPunct="1">
                <a:spcAft>
                  <a:spcPts val="600"/>
                </a:spcAft>
              </a:pPr>
              <a:r>
                <a:rPr lang="en-US" sz="3600"/>
                <a:t>1</a:t>
              </a:r>
            </a:p>
            <a:p>
              <a:pPr eaLnBrk="1" hangingPunct="1">
                <a:spcAft>
                  <a:spcPts val="600"/>
                </a:spcAft>
              </a:pPr>
              <a:r>
                <a:rPr lang="en-US" sz="3600"/>
                <a:t>0</a:t>
              </a:r>
            </a:p>
          </p:txBody>
        </p:sp>
        <p:sp>
          <p:nvSpPr>
            <p:cNvPr id="58446"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Time (years)</a:t>
              </a:r>
            </a:p>
          </p:txBody>
        </p:sp>
        <p:sp>
          <p:nvSpPr>
            <p:cNvPr id="8" name="TextBox 7"/>
            <p:cNvSpPr txBox="1"/>
            <p:nvPr/>
          </p:nvSpPr>
          <p:spPr>
            <a:xfrm>
              <a:off x="203200" y="2510375"/>
              <a:ext cx="615553" cy="1907508"/>
            </a:xfrm>
            <a:prstGeom prst="rect">
              <a:avLst/>
            </a:prstGeom>
            <a:noFill/>
          </p:spPr>
          <p:txBody>
            <a:bodyPr vert="vert270" wrap="none">
              <a:spAutoFit/>
            </a:bodyPr>
            <a:lstStyle/>
            <a:p>
              <a:pPr>
                <a:defRPr/>
              </a:pPr>
              <a:r>
                <a:rPr lang="en-US" sz="2800" dirty="0">
                  <a:ea typeface="ＭＳ Ｐゴシック" pitchFamily="-107" charset="-128"/>
                  <a:cs typeface="ＭＳ Ｐゴシック" pitchFamily="-107" charset="-128"/>
                </a:rPr>
                <a:t>North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10" name="Group 74"/>
          <p:cNvGraphicFramePr>
            <a:graphicFrameLocks noGrp="1"/>
          </p:cNvGraphicFramePr>
          <p:nvPr/>
        </p:nvGraphicFramePr>
        <p:xfrm>
          <a:off x="5391150" y="1271588"/>
          <a:ext cx="3752850" cy="4022768"/>
        </p:xfrm>
        <a:graphic>
          <a:graphicData uri="http://schemas.openxmlformats.org/drawingml/2006/table">
            <a:tbl>
              <a:tblPr/>
              <a:tblGrid>
                <a:gridCol w="1341438"/>
                <a:gridCol w="2411412"/>
              </a:tblGrid>
              <a:tr h="82287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2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683" marB="4568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436"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
        <p:nvSpPr>
          <p:cNvPr id="58437" name="Title 12"/>
          <p:cNvSpPr>
            <a:spLocks noGrp="1"/>
          </p:cNvSpPr>
          <p:nvPr>
            <p:ph type="title"/>
          </p:nvPr>
        </p:nvSpPr>
        <p:spPr>
          <a:xfrm>
            <a:off x="3846513" y="15875"/>
            <a:ext cx="5297487" cy="733425"/>
          </a:xfrm>
        </p:spPr>
        <p:txBody>
          <a:bodyPr/>
          <a:lstStyle/>
          <a:p>
            <a:r>
              <a:rPr lang="en-US" sz="3000">
                <a:latin typeface="Arial" charset="0"/>
              </a:rPr>
              <a:t>Plotting the GPS Position Over Time: North</a:t>
            </a:r>
          </a:p>
        </p:txBody>
      </p:sp>
      <p:sp>
        <p:nvSpPr>
          <p:cNvPr id="14" name="Oval 13"/>
          <p:cNvSpPr/>
          <p:nvPr/>
        </p:nvSpPr>
        <p:spPr>
          <a:xfrm>
            <a:off x="1593850" y="4929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2411413" y="4294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3108325" y="370363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3994150" y="30495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a:off x="4708525" y="238442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443" name="Text Box 50"/>
          <p:cNvSpPr txBox="1">
            <a:spLocks noChangeArrowheads="1"/>
          </p:cNvSpPr>
          <p:nvPr/>
        </p:nvSpPr>
        <p:spPr bwMode="auto">
          <a:xfrm>
            <a:off x="1352550" y="1042988"/>
            <a:ext cx="313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 vs Time</a:t>
            </a:r>
          </a:p>
        </p:txBody>
      </p:sp>
      <p:sp>
        <p:nvSpPr>
          <p:cNvPr id="58444" name="TextBox 5"/>
          <p:cNvSpPr txBox="1">
            <a:spLocks noChangeArrowheads="1"/>
          </p:cNvSpPr>
          <p:nvPr/>
        </p:nvSpPr>
        <p:spPr bwMode="auto">
          <a:xfrm>
            <a:off x="771525" y="5826125"/>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2000   2001   2002   2003   2004   2005</a:t>
            </a:r>
          </a:p>
        </p:txBody>
      </p:sp>
    </p:spTree>
    <p:extLst>
      <p:ext uri="{BB962C8B-B14F-4D97-AF65-F5344CB8AC3E}">
        <p14:creationId xmlns:p14="http://schemas.microsoft.com/office/powerpoint/2010/main" val="34895659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59437" name="Group 14"/>
          <p:cNvGrpSpPr>
            <a:grpSpLocks/>
          </p:cNvGrpSpPr>
          <p:nvPr/>
        </p:nvGrpSpPr>
        <p:grpSpPr bwMode="auto">
          <a:xfrm>
            <a:off x="0" y="1689100"/>
            <a:ext cx="4135438" cy="5168900"/>
            <a:chOff x="203200" y="1084263"/>
            <a:chExt cx="4134773" cy="5167763"/>
          </a:xfrm>
        </p:grpSpPr>
        <p:sp>
          <p:nvSpPr>
            <p:cNvPr id="59464"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p>
            <a:p>
              <a:pPr eaLnBrk="1" hangingPunct="1">
                <a:spcAft>
                  <a:spcPts val="600"/>
                </a:spcAft>
              </a:pPr>
              <a:r>
                <a:rPr lang="en-US" sz="3600"/>
                <a:t>5</a:t>
              </a:r>
            </a:p>
            <a:p>
              <a:pPr eaLnBrk="1" hangingPunct="1">
                <a:spcAft>
                  <a:spcPts val="600"/>
                </a:spcAft>
              </a:pPr>
              <a:r>
                <a:rPr lang="en-US" sz="3600"/>
                <a:t>4</a:t>
              </a:r>
            </a:p>
            <a:p>
              <a:pPr eaLnBrk="1" hangingPunct="1">
                <a:spcAft>
                  <a:spcPts val="600"/>
                </a:spcAft>
              </a:pPr>
              <a:r>
                <a:rPr lang="en-US" sz="3600"/>
                <a:t>3</a:t>
              </a:r>
            </a:p>
            <a:p>
              <a:pPr eaLnBrk="1" hangingPunct="1">
                <a:spcAft>
                  <a:spcPts val="600"/>
                </a:spcAft>
              </a:pPr>
              <a:r>
                <a:rPr lang="en-US" sz="3600"/>
                <a:t>2</a:t>
              </a:r>
            </a:p>
            <a:p>
              <a:pPr eaLnBrk="1" hangingPunct="1">
                <a:spcAft>
                  <a:spcPts val="600"/>
                </a:spcAft>
              </a:pPr>
              <a:r>
                <a:rPr lang="en-US" sz="3600"/>
                <a:t>1</a:t>
              </a:r>
            </a:p>
            <a:p>
              <a:pPr eaLnBrk="1" hangingPunct="1">
                <a:spcAft>
                  <a:spcPts val="600"/>
                </a:spcAft>
              </a:pPr>
              <a:r>
                <a:rPr lang="en-US" sz="3600"/>
                <a:t>0</a:t>
              </a:r>
            </a:p>
          </p:txBody>
        </p:sp>
        <p:sp>
          <p:nvSpPr>
            <p:cNvPr id="59465"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Time (years)</a:t>
              </a:r>
            </a:p>
          </p:txBody>
        </p:sp>
        <p:sp>
          <p:nvSpPr>
            <p:cNvPr id="8" name="TextBox 7"/>
            <p:cNvSpPr txBox="1"/>
            <p:nvPr/>
          </p:nvSpPr>
          <p:spPr>
            <a:xfrm>
              <a:off x="203200" y="2669924"/>
              <a:ext cx="615553" cy="1747959"/>
            </a:xfrm>
            <a:prstGeom prst="rect">
              <a:avLst/>
            </a:prstGeom>
            <a:noFill/>
          </p:spPr>
          <p:txBody>
            <a:bodyPr vert="vert270" wrap="none">
              <a:spAutoFit/>
            </a:bodyPr>
            <a:lstStyle/>
            <a:p>
              <a:pPr>
                <a:defRPr/>
              </a:pPr>
              <a:r>
                <a:rPr lang="en-US" sz="2800" dirty="0">
                  <a:ea typeface="ＭＳ Ｐゴシック" pitchFamily="-107" charset="-128"/>
                  <a:cs typeface="ＭＳ Ｐゴシック" pitchFamily="-107" charset="-128"/>
                </a:rPr>
                <a:t>East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10" name="Group 74"/>
          <p:cNvGraphicFramePr>
            <a:graphicFrameLocks noGrp="1"/>
          </p:cNvGraphicFramePr>
          <p:nvPr/>
        </p:nvGraphicFramePr>
        <p:xfrm>
          <a:off x="5391150" y="1271588"/>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East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460"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
        <p:nvSpPr>
          <p:cNvPr id="59461" name="Title 12"/>
          <p:cNvSpPr>
            <a:spLocks noGrp="1"/>
          </p:cNvSpPr>
          <p:nvPr>
            <p:ph type="title"/>
          </p:nvPr>
        </p:nvSpPr>
        <p:spPr>
          <a:xfrm>
            <a:off x="4232275" y="15875"/>
            <a:ext cx="4911725" cy="733425"/>
          </a:xfrm>
        </p:spPr>
        <p:txBody>
          <a:bodyPr/>
          <a:lstStyle/>
          <a:p>
            <a:r>
              <a:rPr lang="en-US" sz="3000">
                <a:latin typeface="Arial" charset="0"/>
              </a:rPr>
              <a:t>Plotting the GPS Position Over Time: East</a:t>
            </a:r>
          </a:p>
        </p:txBody>
      </p:sp>
      <p:sp>
        <p:nvSpPr>
          <p:cNvPr id="59462" name="Text Box 50"/>
          <p:cNvSpPr txBox="1">
            <a:spLocks noChangeArrowheads="1"/>
          </p:cNvSpPr>
          <p:nvPr/>
        </p:nvSpPr>
        <p:spPr bwMode="auto">
          <a:xfrm>
            <a:off x="1352550" y="990600"/>
            <a:ext cx="3135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 vs Time</a:t>
            </a:r>
          </a:p>
        </p:txBody>
      </p:sp>
      <p:sp>
        <p:nvSpPr>
          <p:cNvPr id="59463" name="TextBox 5"/>
          <p:cNvSpPr txBox="1">
            <a:spLocks noChangeArrowheads="1"/>
          </p:cNvSpPr>
          <p:nvPr/>
        </p:nvSpPr>
        <p:spPr bwMode="auto">
          <a:xfrm>
            <a:off x="746125" y="5810250"/>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2000   2001   2002   2003   2004   2005</a:t>
            </a:r>
          </a:p>
        </p:txBody>
      </p:sp>
    </p:spTree>
    <p:extLst>
      <p:ext uri="{BB962C8B-B14F-4D97-AF65-F5344CB8AC3E}">
        <p14:creationId xmlns:p14="http://schemas.microsoft.com/office/powerpoint/2010/main" val="24793331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60461" name="Group 14"/>
          <p:cNvGrpSpPr>
            <a:grpSpLocks/>
          </p:cNvGrpSpPr>
          <p:nvPr/>
        </p:nvGrpSpPr>
        <p:grpSpPr bwMode="auto">
          <a:xfrm>
            <a:off x="0" y="1689100"/>
            <a:ext cx="4135438" cy="5168900"/>
            <a:chOff x="203200" y="1084263"/>
            <a:chExt cx="4134773" cy="5167763"/>
          </a:xfrm>
        </p:grpSpPr>
        <p:sp>
          <p:nvSpPr>
            <p:cNvPr id="60493"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p>
            <a:p>
              <a:pPr eaLnBrk="1" hangingPunct="1">
                <a:spcAft>
                  <a:spcPts val="600"/>
                </a:spcAft>
              </a:pPr>
              <a:r>
                <a:rPr lang="en-US" sz="3600"/>
                <a:t>5</a:t>
              </a:r>
            </a:p>
            <a:p>
              <a:pPr eaLnBrk="1" hangingPunct="1">
                <a:spcAft>
                  <a:spcPts val="600"/>
                </a:spcAft>
              </a:pPr>
              <a:r>
                <a:rPr lang="en-US" sz="3600"/>
                <a:t>4</a:t>
              </a:r>
            </a:p>
            <a:p>
              <a:pPr eaLnBrk="1" hangingPunct="1">
                <a:spcAft>
                  <a:spcPts val="600"/>
                </a:spcAft>
              </a:pPr>
              <a:r>
                <a:rPr lang="en-US" sz="3600"/>
                <a:t>3</a:t>
              </a:r>
            </a:p>
            <a:p>
              <a:pPr eaLnBrk="1" hangingPunct="1">
                <a:spcAft>
                  <a:spcPts val="600"/>
                </a:spcAft>
              </a:pPr>
              <a:r>
                <a:rPr lang="en-US" sz="3600"/>
                <a:t>2</a:t>
              </a:r>
            </a:p>
            <a:p>
              <a:pPr eaLnBrk="1" hangingPunct="1">
                <a:spcAft>
                  <a:spcPts val="600"/>
                </a:spcAft>
              </a:pPr>
              <a:r>
                <a:rPr lang="en-US" sz="3600"/>
                <a:t>1</a:t>
              </a:r>
            </a:p>
            <a:p>
              <a:pPr eaLnBrk="1" hangingPunct="1">
                <a:spcAft>
                  <a:spcPts val="600"/>
                </a:spcAft>
              </a:pPr>
              <a:r>
                <a:rPr lang="en-US" sz="3600"/>
                <a:t>0</a:t>
              </a:r>
            </a:p>
          </p:txBody>
        </p:sp>
        <p:sp>
          <p:nvSpPr>
            <p:cNvPr id="60494"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Time (years)</a:t>
              </a:r>
            </a:p>
          </p:txBody>
        </p:sp>
        <p:sp>
          <p:nvSpPr>
            <p:cNvPr id="8" name="TextBox 7"/>
            <p:cNvSpPr txBox="1"/>
            <p:nvPr/>
          </p:nvSpPr>
          <p:spPr>
            <a:xfrm>
              <a:off x="203200" y="2669924"/>
              <a:ext cx="615553" cy="1747959"/>
            </a:xfrm>
            <a:prstGeom prst="rect">
              <a:avLst/>
            </a:prstGeom>
            <a:noFill/>
          </p:spPr>
          <p:txBody>
            <a:bodyPr vert="vert270" wrap="none">
              <a:spAutoFit/>
            </a:bodyPr>
            <a:lstStyle/>
            <a:p>
              <a:pPr>
                <a:defRPr/>
              </a:pPr>
              <a:r>
                <a:rPr lang="en-US" sz="2800" dirty="0">
                  <a:ea typeface="ＭＳ Ｐゴシック" pitchFamily="-107" charset="-128"/>
                  <a:cs typeface="ＭＳ Ｐゴシック" pitchFamily="-107" charset="-128"/>
                </a:rPr>
                <a:t>East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10" name="Group 74"/>
          <p:cNvGraphicFramePr>
            <a:graphicFrameLocks noGrp="1"/>
          </p:cNvGraphicFramePr>
          <p:nvPr/>
        </p:nvGraphicFramePr>
        <p:xfrm>
          <a:off x="5391150" y="1271588"/>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East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84"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
        <p:nvSpPr>
          <p:cNvPr id="60485" name="Title 12"/>
          <p:cNvSpPr>
            <a:spLocks noGrp="1"/>
          </p:cNvSpPr>
          <p:nvPr>
            <p:ph type="title"/>
          </p:nvPr>
        </p:nvSpPr>
        <p:spPr>
          <a:xfrm>
            <a:off x="3929063" y="15875"/>
            <a:ext cx="5214937" cy="733425"/>
          </a:xfrm>
        </p:spPr>
        <p:txBody>
          <a:bodyPr/>
          <a:lstStyle/>
          <a:p>
            <a:r>
              <a:rPr lang="en-US" sz="3000">
                <a:latin typeface="Arial" charset="0"/>
              </a:rPr>
              <a:t>Plotting the GPS Position Over Time: East</a:t>
            </a:r>
          </a:p>
        </p:txBody>
      </p:sp>
      <p:sp>
        <p:nvSpPr>
          <p:cNvPr id="60486" name="Text Box 50"/>
          <p:cNvSpPr txBox="1">
            <a:spLocks noChangeArrowheads="1"/>
          </p:cNvSpPr>
          <p:nvPr/>
        </p:nvSpPr>
        <p:spPr bwMode="auto">
          <a:xfrm>
            <a:off x="1352550" y="1081088"/>
            <a:ext cx="313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 vs Time</a:t>
            </a:r>
          </a:p>
        </p:txBody>
      </p:sp>
      <p:sp>
        <p:nvSpPr>
          <p:cNvPr id="60487" name="TextBox 5"/>
          <p:cNvSpPr txBox="1">
            <a:spLocks noChangeArrowheads="1"/>
          </p:cNvSpPr>
          <p:nvPr/>
        </p:nvSpPr>
        <p:spPr bwMode="auto">
          <a:xfrm>
            <a:off x="746125" y="5810250"/>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2000   2001   2002   2003   2004   2005</a:t>
            </a:r>
          </a:p>
        </p:txBody>
      </p:sp>
      <p:sp>
        <p:nvSpPr>
          <p:cNvPr id="14" name="Oval 13"/>
          <p:cNvSpPr/>
          <p:nvPr/>
        </p:nvSpPr>
        <p:spPr>
          <a:xfrm>
            <a:off x="1593850" y="4929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2411413" y="42941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3108325" y="370363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3994150" y="3049588"/>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a:off x="4708525" y="238442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600742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61485" name="Group 14"/>
          <p:cNvGrpSpPr>
            <a:grpSpLocks/>
          </p:cNvGrpSpPr>
          <p:nvPr/>
        </p:nvGrpSpPr>
        <p:grpSpPr bwMode="auto">
          <a:xfrm>
            <a:off x="0" y="1689100"/>
            <a:ext cx="4135438" cy="5168900"/>
            <a:chOff x="203200" y="1084263"/>
            <a:chExt cx="4134773" cy="5167763"/>
          </a:xfrm>
        </p:grpSpPr>
        <p:sp>
          <p:nvSpPr>
            <p:cNvPr id="61512"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p>
            <a:p>
              <a:pPr eaLnBrk="1" hangingPunct="1">
                <a:spcAft>
                  <a:spcPts val="600"/>
                </a:spcAft>
              </a:pPr>
              <a:r>
                <a:rPr lang="en-US" sz="3600"/>
                <a:t>5</a:t>
              </a:r>
            </a:p>
            <a:p>
              <a:pPr eaLnBrk="1" hangingPunct="1">
                <a:spcAft>
                  <a:spcPts val="600"/>
                </a:spcAft>
              </a:pPr>
              <a:r>
                <a:rPr lang="en-US" sz="3600"/>
                <a:t>4</a:t>
              </a:r>
            </a:p>
            <a:p>
              <a:pPr eaLnBrk="1" hangingPunct="1">
                <a:spcAft>
                  <a:spcPts val="600"/>
                </a:spcAft>
              </a:pPr>
              <a:r>
                <a:rPr lang="en-US" sz="3600"/>
                <a:t>3</a:t>
              </a:r>
            </a:p>
            <a:p>
              <a:pPr eaLnBrk="1" hangingPunct="1">
                <a:spcAft>
                  <a:spcPts val="600"/>
                </a:spcAft>
              </a:pPr>
              <a:r>
                <a:rPr lang="en-US" sz="3600"/>
                <a:t>2</a:t>
              </a:r>
            </a:p>
            <a:p>
              <a:pPr eaLnBrk="1" hangingPunct="1">
                <a:spcAft>
                  <a:spcPts val="600"/>
                </a:spcAft>
              </a:pPr>
              <a:r>
                <a:rPr lang="en-US" sz="3600"/>
                <a:t>1</a:t>
              </a:r>
            </a:p>
            <a:p>
              <a:pPr eaLnBrk="1" hangingPunct="1">
                <a:spcAft>
                  <a:spcPts val="600"/>
                </a:spcAft>
              </a:pPr>
              <a:r>
                <a:rPr lang="en-US" sz="3600"/>
                <a:t>0</a:t>
              </a:r>
            </a:p>
          </p:txBody>
        </p:sp>
        <p:sp>
          <p:nvSpPr>
            <p:cNvPr id="61513"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Time (years)</a:t>
              </a:r>
            </a:p>
          </p:txBody>
        </p:sp>
        <p:sp>
          <p:nvSpPr>
            <p:cNvPr id="8" name="TextBox 7"/>
            <p:cNvSpPr txBox="1"/>
            <p:nvPr/>
          </p:nvSpPr>
          <p:spPr>
            <a:xfrm>
              <a:off x="203200" y="2350930"/>
              <a:ext cx="615526" cy="2066953"/>
            </a:xfrm>
            <a:prstGeom prst="rect">
              <a:avLst/>
            </a:prstGeom>
            <a:noFill/>
          </p:spPr>
          <p:txBody>
            <a:bodyPr vert="vert270" wrap="none">
              <a:spAutoFit/>
            </a:bodyPr>
            <a:lstStyle/>
            <a:p>
              <a:pPr>
                <a:defRPr/>
              </a:pPr>
              <a:r>
                <a:rPr lang="en-US" sz="2800" dirty="0">
                  <a:ea typeface="ＭＳ Ｐゴシック" pitchFamily="-107" charset="-128"/>
                  <a:cs typeface="ＭＳ Ｐゴシック" pitchFamily="-107" charset="-128"/>
                </a:rPr>
                <a:t>Height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10" name="Group 74"/>
          <p:cNvGraphicFramePr>
            <a:graphicFrameLocks noGrp="1"/>
          </p:cNvGraphicFramePr>
          <p:nvPr/>
        </p:nvGraphicFramePr>
        <p:xfrm>
          <a:off x="5391150" y="1271588"/>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Height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508"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
        <p:nvSpPr>
          <p:cNvPr id="61509" name="Title 12"/>
          <p:cNvSpPr>
            <a:spLocks noGrp="1"/>
          </p:cNvSpPr>
          <p:nvPr>
            <p:ph type="title"/>
          </p:nvPr>
        </p:nvSpPr>
        <p:spPr>
          <a:xfrm>
            <a:off x="4035425" y="0"/>
            <a:ext cx="5108575" cy="733425"/>
          </a:xfrm>
        </p:spPr>
        <p:txBody>
          <a:bodyPr/>
          <a:lstStyle/>
          <a:p>
            <a:r>
              <a:rPr lang="en-US" sz="3000">
                <a:latin typeface="Arial" charset="0"/>
              </a:rPr>
              <a:t>Plotting the GPS Position Over Time: Height</a:t>
            </a:r>
          </a:p>
        </p:txBody>
      </p:sp>
      <p:sp>
        <p:nvSpPr>
          <p:cNvPr id="61510" name="Text Box 50"/>
          <p:cNvSpPr txBox="1">
            <a:spLocks noChangeArrowheads="1"/>
          </p:cNvSpPr>
          <p:nvPr/>
        </p:nvSpPr>
        <p:spPr bwMode="auto">
          <a:xfrm>
            <a:off x="1352550" y="1020763"/>
            <a:ext cx="3135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Height vs Time</a:t>
            </a:r>
          </a:p>
        </p:txBody>
      </p:sp>
      <p:sp>
        <p:nvSpPr>
          <p:cNvPr id="61511" name="TextBox 5"/>
          <p:cNvSpPr txBox="1">
            <a:spLocks noChangeArrowheads="1"/>
          </p:cNvSpPr>
          <p:nvPr/>
        </p:nvSpPr>
        <p:spPr bwMode="auto">
          <a:xfrm>
            <a:off x="746125" y="5810250"/>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2000   2001   2002   2003   2004   2005</a:t>
            </a:r>
          </a:p>
        </p:txBody>
      </p:sp>
    </p:spTree>
    <p:extLst>
      <p:ext uri="{BB962C8B-B14F-4D97-AF65-F5344CB8AC3E}">
        <p14:creationId xmlns:p14="http://schemas.microsoft.com/office/powerpoint/2010/main" val="36913579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6800" y="1976438"/>
          <a:ext cx="3916363" cy="3792536"/>
        </p:xfrm>
        <a:graphic>
          <a:graphicData uri="http://schemas.openxmlformats.org/drawingml/2006/table">
            <a:tbl>
              <a:tblPr firstRow="1" bandRow="1">
                <a:tableStyleId>{F5AB1C69-6EDB-4FF4-983F-18BD219EF322}</a:tableStyleId>
              </a:tblPr>
              <a:tblGrid>
                <a:gridCol w="740726"/>
                <a:gridCol w="806124"/>
                <a:gridCol w="781695"/>
                <a:gridCol w="818337"/>
                <a:gridCol w="769481"/>
              </a:tblGrid>
              <a:tr h="638462">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38462">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00226">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800" dirty="0"/>
                    </a:p>
                  </a:txBody>
                  <a:tcPr marL="91452" marR="91452"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62509" name="Group 14"/>
          <p:cNvGrpSpPr>
            <a:grpSpLocks/>
          </p:cNvGrpSpPr>
          <p:nvPr/>
        </p:nvGrpSpPr>
        <p:grpSpPr bwMode="auto">
          <a:xfrm>
            <a:off x="0" y="1689100"/>
            <a:ext cx="4135438" cy="5168900"/>
            <a:chOff x="203200" y="1084263"/>
            <a:chExt cx="4134773" cy="5167763"/>
          </a:xfrm>
        </p:grpSpPr>
        <p:sp>
          <p:nvSpPr>
            <p:cNvPr id="62541" name="TextBox 4"/>
            <p:cNvSpPr txBox="1">
              <a:spLocks noChangeArrowheads="1"/>
            </p:cNvSpPr>
            <p:nvPr/>
          </p:nvSpPr>
          <p:spPr bwMode="auto">
            <a:xfrm>
              <a:off x="830263" y="1084263"/>
              <a:ext cx="5080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endParaRPr lang="en-US" sz="3600"/>
            </a:p>
            <a:p>
              <a:pPr eaLnBrk="1" hangingPunct="1">
                <a:spcAft>
                  <a:spcPts val="600"/>
                </a:spcAft>
              </a:pPr>
              <a:r>
                <a:rPr lang="en-US" sz="3600"/>
                <a:t>5</a:t>
              </a:r>
            </a:p>
            <a:p>
              <a:pPr eaLnBrk="1" hangingPunct="1">
                <a:spcAft>
                  <a:spcPts val="600"/>
                </a:spcAft>
              </a:pPr>
              <a:r>
                <a:rPr lang="en-US" sz="3600"/>
                <a:t>4</a:t>
              </a:r>
            </a:p>
            <a:p>
              <a:pPr eaLnBrk="1" hangingPunct="1">
                <a:spcAft>
                  <a:spcPts val="600"/>
                </a:spcAft>
              </a:pPr>
              <a:r>
                <a:rPr lang="en-US" sz="3600"/>
                <a:t>3</a:t>
              </a:r>
            </a:p>
            <a:p>
              <a:pPr eaLnBrk="1" hangingPunct="1">
                <a:spcAft>
                  <a:spcPts val="600"/>
                </a:spcAft>
              </a:pPr>
              <a:r>
                <a:rPr lang="en-US" sz="3600"/>
                <a:t>2</a:t>
              </a:r>
            </a:p>
            <a:p>
              <a:pPr eaLnBrk="1" hangingPunct="1">
                <a:spcAft>
                  <a:spcPts val="600"/>
                </a:spcAft>
              </a:pPr>
              <a:r>
                <a:rPr lang="en-US" sz="3600"/>
                <a:t>1</a:t>
              </a:r>
            </a:p>
            <a:p>
              <a:pPr eaLnBrk="1" hangingPunct="1">
                <a:spcAft>
                  <a:spcPts val="600"/>
                </a:spcAft>
              </a:pPr>
              <a:r>
                <a:rPr lang="en-US" sz="3600"/>
                <a:t>0</a:t>
              </a:r>
            </a:p>
          </p:txBody>
        </p:sp>
        <p:sp>
          <p:nvSpPr>
            <p:cNvPr id="62542" name="TextBox 6"/>
            <p:cNvSpPr txBox="1">
              <a:spLocks noChangeArrowheads="1"/>
            </p:cNvSpPr>
            <p:nvPr/>
          </p:nvSpPr>
          <p:spPr bwMode="auto">
            <a:xfrm>
              <a:off x="2151757" y="5728806"/>
              <a:ext cx="2186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Time (years)</a:t>
              </a:r>
            </a:p>
          </p:txBody>
        </p:sp>
        <p:sp>
          <p:nvSpPr>
            <p:cNvPr id="8" name="TextBox 7"/>
            <p:cNvSpPr txBox="1"/>
            <p:nvPr/>
          </p:nvSpPr>
          <p:spPr>
            <a:xfrm>
              <a:off x="203200" y="2350930"/>
              <a:ext cx="615526" cy="2066953"/>
            </a:xfrm>
            <a:prstGeom prst="rect">
              <a:avLst/>
            </a:prstGeom>
            <a:noFill/>
          </p:spPr>
          <p:txBody>
            <a:bodyPr vert="vert270" wrap="none">
              <a:spAutoFit/>
            </a:bodyPr>
            <a:lstStyle/>
            <a:p>
              <a:pPr>
                <a:defRPr/>
              </a:pPr>
              <a:r>
                <a:rPr lang="en-US" sz="2800" dirty="0">
                  <a:ea typeface="ＭＳ Ｐゴシック" pitchFamily="-107" charset="-128"/>
                  <a:cs typeface="ＭＳ Ｐゴシック" pitchFamily="-107" charset="-128"/>
                </a:rPr>
                <a:t>Height (mm)</a:t>
              </a:r>
            </a:p>
          </p:txBody>
        </p:sp>
        <p:sp>
          <p:nvSpPr>
            <p:cNvPr id="9" name="Oval 8"/>
            <p:cNvSpPr/>
            <p:nvPr/>
          </p:nvSpPr>
          <p:spPr>
            <a:xfrm>
              <a:off x="1028567" y="4856921"/>
              <a:ext cx="457126" cy="4570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10" name="Group 74"/>
          <p:cNvGraphicFramePr>
            <a:graphicFrameLocks noGrp="1"/>
          </p:cNvGraphicFramePr>
          <p:nvPr/>
        </p:nvGraphicFramePr>
        <p:xfrm>
          <a:off x="5391150" y="1271588"/>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Height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ＭＳ Ｐゴシック"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0</a:t>
                      </a:r>
                      <a:endParaRPr kumimoji="0" lang="en-US"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532" name="Text Box 50"/>
          <p:cNvSpPr txBox="1">
            <a:spLocks noChangeArrowheads="1"/>
          </p:cNvSpPr>
          <p:nvPr/>
        </p:nvSpPr>
        <p:spPr bwMode="auto">
          <a:xfrm>
            <a:off x="6008688" y="773113"/>
            <a:ext cx="3135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GPS Monument A</a:t>
            </a:r>
          </a:p>
        </p:txBody>
      </p:sp>
      <p:sp>
        <p:nvSpPr>
          <p:cNvPr id="62533" name="Title 12"/>
          <p:cNvSpPr>
            <a:spLocks noGrp="1"/>
          </p:cNvSpPr>
          <p:nvPr>
            <p:ph type="title"/>
          </p:nvPr>
        </p:nvSpPr>
        <p:spPr>
          <a:xfrm>
            <a:off x="3922713" y="15875"/>
            <a:ext cx="5221287" cy="733425"/>
          </a:xfrm>
        </p:spPr>
        <p:txBody>
          <a:bodyPr/>
          <a:lstStyle/>
          <a:p>
            <a:r>
              <a:rPr lang="en-US" sz="3000">
                <a:latin typeface="Arial" charset="0"/>
              </a:rPr>
              <a:t>Plotting the GPS Position Over Time: Height</a:t>
            </a:r>
          </a:p>
        </p:txBody>
      </p:sp>
      <p:sp>
        <p:nvSpPr>
          <p:cNvPr id="62534" name="Text Box 50"/>
          <p:cNvSpPr txBox="1">
            <a:spLocks noChangeArrowheads="1"/>
          </p:cNvSpPr>
          <p:nvPr/>
        </p:nvSpPr>
        <p:spPr bwMode="auto">
          <a:xfrm>
            <a:off x="1352550" y="1035050"/>
            <a:ext cx="313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Height vs Time</a:t>
            </a:r>
          </a:p>
        </p:txBody>
      </p:sp>
      <p:sp>
        <p:nvSpPr>
          <p:cNvPr id="62535" name="TextBox 5"/>
          <p:cNvSpPr txBox="1">
            <a:spLocks noChangeArrowheads="1"/>
          </p:cNvSpPr>
          <p:nvPr/>
        </p:nvSpPr>
        <p:spPr bwMode="auto">
          <a:xfrm>
            <a:off x="746125" y="5851525"/>
            <a:ext cx="478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2000   2001   2002   2003   2004   2005</a:t>
            </a:r>
          </a:p>
        </p:txBody>
      </p:sp>
      <p:sp>
        <p:nvSpPr>
          <p:cNvPr id="14" name="Oval 13"/>
          <p:cNvSpPr/>
          <p:nvPr/>
        </p:nvSpPr>
        <p:spPr>
          <a:xfrm>
            <a:off x="1576388" y="550227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2393950" y="550227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3141663" y="550227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3986213" y="550227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a:off x="4733925" y="5502275"/>
            <a:ext cx="457200" cy="4572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162254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sz="3200">
                <a:latin typeface="Arial" charset="0"/>
              </a:rPr>
              <a:t>Which way are we going? </a:t>
            </a:r>
          </a:p>
        </p:txBody>
      </p:sp>
      <p:sp>
        <p:nvSpPr>
          <p:cNvPr id="55298" name="Rectangle 3"/>
          <p:cNvSpPr>
            <a:spLocks noGrp="1" noChangeArrowheads="1"/>
          </p:cNvSpPr>
          <p:nvPr>
            <p:ph type="body" idx="1"/>
          </p:nvPr>
        </p:nvSpPr>
        <p:spPr>
          <a:xfrm>
            <a:off x="152400" y="939800"/>
            <a:ext cx="4146550" cy="5310188"/>
          </a:xfrm>
        </p:spPr>
        <p:txBody>
          <a:bodyPr/>
          <a:lstStyle/>
          <a:p>
            <a:pPr>
              <a:defRPr/>
            </a:pPr>
            <a:r>
              <a:rPr lang="en-US" sz="2800" b="1" dirty="0" smtClean="0">
                <a:latin typeface="Arial" charset="0"/>
                <a:ea typeface="ＭＳ Ｐゴシック" charset="0"/>
                <a:cs typeface="Arial" charset="0"/>
              </a:rPr>
              <a:t>Are we moving</a:t>
            </a:r>
            <a:endParaRPr lang="en-US" sz="2800" dirty="0">
              <a:latin typeface="Arial" charset="0"/>
              <a:ea typeface="ＭＳ Ｐゴシック" charset="0"/>
              <a:cs typeface="Arial" charset="0"/>
            </a:endParaRPr>
          </a:p>
          <a:p>
            <a:pPr lvl="1">
              <a:defRPr/>
            </a:pPr>
            <a:r>
              <a:rPr lang="en-US" dirty="0" smtClean="0">
                <a:latin typeface="Arial" charset="0"/>
                <a:ea typeface="ＭＳ Ｐゴシック" charset="0"/>
                <a:cs typeface="Arial" charset="0"/>
              </a:rPr>
              <a:t>North</a:t>
            </a:r>
            <a:r>
              <a:rPr lang="en-US" dirty="0">
                <a:latin typeface="Arial" charset="0"/>
                <a:ea typeface="ＭＳ Ｐゴシック" charset="0"/>
                <a:cs typeface="Arial" charset="0"/>
              </a:rPr>
              <a:t> </a:t>
            </a:r>
            <a:r>
              <a:rPr lang="en-US" dirty="0" smtClean="0">
                <a:latin typeface="Arial" charset="0"/>
                <a:ea typeface="ＭＳ Ｐゴシック" charset="0"/>
                <a:cs typeface="Arial" charset="0"/>
              </a:rPr>
              <a:t>or south?</a:t>
            </a:r>
          </a:p>
          <a:p>
            <a:pPr lvl="1">
              <a:defRPr/>
            </a:pPr>
            <a:endParaRPr lang="en-US" dirty="0">
              <a:latin typeface="Arial" charset="0"/>
              <a:ea typeface="ＭＳ Ｐゴシック" charset="0"/>
              <a:cs typeface="Arial" charset="0"/>
            </a:endParaRPr>
          </a:p>
          <a:p>
            <a:pPr lvl="1">
              <a:defRPr/>
            </a:pPr>
            <a:endParaRPr lang="en-US" dirty="0" smtClean="0">
              <a:latin typeface="Arial" charset="0"/>
              <a:ea typeface="ＭＳ Ｐゴシック" charset="0"/>
              <a:cs typeface="Arial" charset="0"/>
            </a:endParaRPr>
          </a:p>
          <a:p>
            <a:pPr lvl="1">
              <a:defRPr/>
            </a:pPr>
            <a:endParaRPr lang="en-US" dirty="0">
              <a:latin typeface="Arial" charset="0"/>
              <a:ea typeface="ＭＳ Ｐゴシック" charset="0"/>
              <a:cs typeface="Arial" charset="0"/>
            </a:endParaRPr>
          </a:p>
          <a:p>
            <a:pPr lvl="1">
              <a:defRPr/>
            </a:pPr>
            <a:r>
              <a:rPr lang="en-US" dirty="0" smtClean="0">
                <a:latin typeface="Arial" charset="0"/>
                <a:ea typeface="ＭＳ Ｐゴシック" charset="0"/>
                <a:cs typeface="Arial" charset="0"/>
              </a:rPr>
              <a:t>East or west?</a:t>
            </a:r>
          </a:p>
          <a:p>
            <a:pPr lvl="1">
              <a:defRPr/>
            </a:pPr>
            <a:endParaRPr lang="en-US" dirty="0">
              <a:latin typeface="Arial" charset="0"/>
              <a:ea typeface="ＭＳ Ｐゴシック" charset="0"/>
              <a:cs typeface="Arial" charset="0"/>
            </a:endParaRPr>
          </a:p>
          <a:p>
            <a:pPr lvl="1">
              <a:defRPr/>
            </a:pPr>
            <a:endParaRPr lang="en-US" dirty="0" smtClean="0">
              <a:latin typeface="Arial" charset="0"/>
              <a:ea typeface="ＭＳ Ｐゴシック" charset="0"/>
              <a:cs typeface="Arial" charset="0"/>
            </a:endParaRPr>
          </a:p>
          <a:p>
            <a:pPr marL="457200" lvl="1" indent="0">
              <a:buFont typeface="Wingdings" charset="0"/>
              <a:buNone/>
              <a:defRPr/>
            </a:pPr>
            <a:endParaRPr lang="en-US" dirty="0">
              <a:latin typeface="Arial" charset="0"/>
              <a:ea typeface="ＭＳ Ｐゴシック" charset="0"/>
              <a:cs typeface="Arial" charset="0"/>
            </a:endParaRPr>
          </a:p>
          <a:p>
            <a:pPr lvl="1">
              <a:defRPr/>
            </a:pPr>
            <a:r>
              <a:rPr lang="en-US" dirty="0">
                <a:latin typeface="Arial" charset="0"/>
                <a:ea typeface="ＭＳ Ｐゴシック" charset="0"/>
                <a:cs typeface="Arial" charset="0"/>
              </a:rPr>
              <a:t>Height </a:t>
            </a:r>
            <a:r>
              <a:rPr lang="en-US" dirty="0" smtClean="0">
                <a:latin typeface="Arial" charset="0"/>
                <a:ea typeface="ＭＳ Ｐゴシック" charset="0"/>
                <a:cs typeface="Arial" charset="0"/>
              </a:rPr>
              <a:t>(or vertical) : up or down?</a:t>
            </a:r>
            <a:endParaRPr lang="en-US" dirty="0">
              <a:latin typeface="Arial" charset="0"/>
              <a:ea typeface="ＭＳ Ｐゴシック" charset="0"/>
              <a:cs typeface="Arial" charset="0"/>
            </a:endParaRPr>
          </a:p>
        </p:txBody>
      </p:sp>
      <p:pic>
        <p:nvPicPr>
          <p:cNvPr id="63491"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6"/>
          <p:cNvSpPr txBox="1">
            <a:spLocks noChangeArrowheads="1"/>
          </p:cNvSpPr>
          <p:nvPr/>
        </p:nvSpPr>
        <p:spPr bwMode="auto">
          <a:xfrm rot="-5400000">
            <a:off x="383936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3494" name="Text Box 7"/>
          <p:cNvSpPr txBox="1">
            <a:spLocks noChangeArrowheads="1"/>
          </p:cNvSpPr>
          <p:nvPr/>
        </p:nvSpPr>
        <p:spPr bwMode="auto">
          <a:xfrm rot="-5400000">
            <a:off x="389016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63495" name="Picture 8"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30750" y="5422900"/>
            <a:ext cx="34464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 Box 9"/>
          <p:cNvSpPr txBox="1">
            <a:spLocks noChangeArrowheads="1"/>
          </p:cNvSpPr>
          <p:nvPr/>
        </p:nvSpPr>
        <p:spPr bwMode="auto">
          <a:xfrm rot="-5400000">
            <a:off x="375999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63497" name="Text Box 6"/>
          <p:cNvSpPr txBox="1">
            <a:spLocks noChangeArrowheads="1"/>
          </p:cNvSpPr>
          <p:nvPr/>
        </p:nvSpPr>
        <p:spPr bwMode="auto">
          <a:xfrm>
            <a:off x="5630863" y="62150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Tree>
    <p:extLst>
      <p:ext uri="{BB962C8B-B14F-4D97-AF65-F5344CB8AC3E}">
        <p14:creationId xmlns:p14="http://schemas.microsoft.com/office/powerpoint/2010/main" val="6432611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sz="3200">
                <a:latin typeface="Arial" charset="0"/>
              </a:rPr>
              <a:t>Which way are we going? </a:t>
            </a:r>
            <a:br>
              <a:rPr lang="en-US" sz="3200">
                <a:latin typeface="Arial" charset="0"/>
              </a:rPr>
            </a:br>
            <a:r>
              <a:rPr lang="en-US" sz="3200">
                <a:latin typeface="Arial" charset="0"/>
              </a:rPr>
              <a:t>Moving North and East</a:t>
            </a:r>
          </a:p>
        </p:txBody>
      </p:sp>
      <p:sp>
        <p:nvSpPr>
          <p:cNvPr id="65538" name="Rectangle 3"/>
          <p:cNvSpPr>
            <a:spLocks noGrp="1" noChangeArrowheads="1"/>
          </p:cNvSpPr>
          <p:nvPr>
            <p:ph type="body" idx="1"/>
          </p:nvPr>
        </p:nvSpPr>
        <p:spPr>
          <a:xfrm>
            <a:off x="152400" y="939800"/>
            <a:ext cx="4146550" cy="5310188"/>
          </a:xfrm>
        </p:spPr>
        <p:txBody>
          <a:bodyPr/>
          <a:lstStyle/>
          <a:p>
            <a:r>
              <a:rPr lang="en-US" sz="2800" b="1">
                <a:latin typeface="Arial" charset="0"/>
                <a:ea typeface="ＭＳ Ｐゴシック" charset="0"/>
                <a:cs typeface="Arial" charset="0"/>
              </a:rPr>
              <a:t>Positive</a:t>
            </a:r>
            <a:r>
              <a:rPr lang="en-US" sz="2800">
                <a:latin typeface="Arial" charset="0"/>
                <a:ea typeface="ＭＳ Ｐゴシック" charset="0"/>
                <a:cs typeface="Arial" charset="0"/>
              </a:rPr>
              <a:t> slope (numbers getting larger):</a:t>
            </a:r>
          </a:p>
          <a:p>
            <a:pPr lvl="1"/>
            <a:r>
              <a:rPr lang="en-US">
                <a:latin typeface="Arial" charset="0"/>
                <a:ea typeface="ＭＳ Ｐゴシック" charset="0"/>
                <a:cs typeface="Arial" charset="0"/>
              </a:rPr>
              <a:t>North-south time series: The station is moving </a:t>
            </a:r>
            <a:r>
              <a:rPr lang="en-US" b="1">
                <a:latin typeface="Arial" charset="0"/>
                <a:ea typeface="ＭＳ Ｐゴシック" charset="0"/>
                <a:cs typeface="Arial" charset="0"/>
              </a:rPr>
              <a:t>north</a:t>
            </a:r>
            <a:r>
              <a:rPr lang="en-US">
                <a:latin typeface="Arial" charset="0"/>
                <a:ea typeface="ＭＳ Ｐゴシック" charset="0"/>
                <a:cs typeface="Arial" charset="0"/>
              </a:rPr>
              <a:t>.</a:t>
            </a:r>
          </a:p>
          <a:p>
            <a:pPr lvl="1"/>
            <a:r>
              <a:rPr lang="en-US">
                <a:latin typeface="Arial" charset="0"/>
                <a:ea typeface="ＭＳ Ｐゴシック" charset="0"/>
                <a:cs typeface="Arial" charset="0"/>
              </a:rPr>
              <a:t>East-west time series: The station is moving </a:t>
            </a:r>
            <a:r>
              <a:rPr lang="en-US" b="1">
                <a:latin typeface="Arial" charset="0"/>
                <a:ea typeface="ＭＳ Ｐゴシック" charset="0"/>
                <a:cs typeface="Arial" charset="0"/>
              </a:rPr>
              <a:t>east</a:t>
            </a:r>
            <a:r>
              <a:rPr lang="en-US">
                <a:latin typeface="Arial" charset="0"/>
                <a:ea typeface="ＭＳ Ｐゴシック" charset="0"/>
                <a:cs typeface="Arial" charset="0"/>
              </a:rPr>
              <a:t>.</a:t>
            </a:r>
          </a:p>
          <a:p>
            <a:pPr lvl="1"/>
            <a:r>
              <a:rPr lang="en-US">
                <a:latin typeface="Arial" charset="0"/>
                <a:ea typeface="ＭＳ Ｐゴシック" charset="0"/>
                <a:cs typeface="Arial" charset="0"/>
              </a:rPr>
              <a:t>Height time series: The station is moving </a:t>
            </a:r>
            <a:r>
              <a:rPr lang="en-US" b="1">
                <a:latin typeface="Arial" charset="0"/>
                <a:ea typeface="ＭＳ Ｐゴシック" charset="0"/>
                <a:cs typeface="Arial" charset="0"/>
              </a:rPr>
              <a:t>up</a:t>
            </a:r>
            <a:r>
              <a:rPr lang="en-US">
                <a:latin typeface="Arial" charset="0"/>
                <a:ea typeface="ＭＳ Ｐゴシック" charset="0"/>
                <a:cs typeface="Arial" charset="0"/>
              </a:rPr>
              <a:t>.</a:t>
            </a:r>
          </a:p>
        </p:txBody>
      </p:sp>
      <p:pic>
        <p:nvPicPr>
          <p:cNvPr id="65539"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p:cNvSpPr txBox="1">
            <a:spLocks noChangeArrowheads="1"/>
          </p:cNvSpPr>
          <p:nvPr/>
        </p:nvSpPr>
        <p:spPr bwMode="auto">
          <a:xfrm rot="-5400000">
            <a:off x="383936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5542" name="Text Box 7"/>
          <p:cNvSpPr txBox="1">
            <a:spLocks noChangeArrowheads="1"/>
          </p:cNvSpPr>
          <p:nvPr/>
        </p:nvSpPr>
        <p:spPr bwMode="auto">
          <a:xfrm rot="-5400000">
            <a:off x="389016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65543" name="Picture 8"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30750" y="5422900"/>
            <a:ext cx="34464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9"/>
          <p:cNvSpPr txBox="1">
            <a:spLocks noChangeArrowheads="1"/>
          </p:cNvSpPr>
          <p:nvPr/>
        </p:nvSpPr>
        <p:spPr bwMode="auto">
          <a:xfrm rot="-5400000">
            <a:off x="375999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65545" name="Text Box 6"/>
          <p:cNvSpPr txBox="1">
            <a:spLocks noChangeArrowheads="1"/>
          </p:cNvSpPr>
          <p:nvPr/>
        </p:nvSpPr>
        <p:spPr bwMode="auto">
          <a:xfrm>
            <a:off x="5630863" y="62150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Tree>
    <p:extLst>
      <p:ext uri="{BB962C8B-B14F-4D97-AF65-F5344CB8AC3E}">
        <p14:creationId xmlns:p14="http://schemas.microsoft.com/office/powerpoint/2010/main" val="34282999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6" descr="25mm_per_ye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8" y="1281113"/>
            <a:ext cx="7370762"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72869E71-1731-264A-94FD-A3CBBA9F2037}" type="slidenum">
              <a:rPr lang="en-US" sz="900">
                <a:solidFill>
                  <a:srgbClr val="898989"/>
                </a:solidFill>
              </a:rPr>
              <a:pPr algn="l" eaLnBrk="1" hangingPunct="1"/>
              <a:t>3</a:t>
            </a:fld>
            <a:endParaRPr lang="en-US" sz="900">
              <a:solidFill>
                <a:srgbClr val="898989"/>
              </a:solidFill>
            </a:endParaRPr>
          </a:p>
        </p:txBody>
      </p:sp>
      <p:sp>
        <p:nvSpPr>
          <p:cNvPr id="19459" name="Rectangle 8"/>
          <p:cNvSpPr>
            <a:spLocks noChangeArrowheads="1"/>
          </p:cNvSpPr>
          <p:nvPr/>
        </p:nvSpPr>
        <p:spPr bwMode="auto">
          <a:xfrm>
            <a:off x="4530725" y="762000"/>
            <a:ext cx="38496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9460" name="Picture 4" descr="UNV-PPT-Title-GPS.jpg"/>
          <p:cNvPicPr>
            <a:picLocks noChangeAspect="1"/>
          </p:cNvPicPr>
          <p:nvPr/>
        </p:nvPicPr>
        <p:blipFill>
          <a:blip r:embed="rId4">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itle 5"/>
          <p:cNvSpPr>
            <a:spLocks noGrp="1"/>
          </p:cNvSpPr>
          <p:nvPr>
            <p:ph type="title"/>
          </p:nvPr>
        </p:nvSpPr>
        <p:spPr>
          <a:xfrm>
            <a:off x="2835275" y="60325"/>
            <a:ext cx="6308725" cy="1209675"/>
          </a:xfrm>
        </p:spPr>
        <p:txBody>
          <a:bodyPr/>
          <a:lstStyle/>
          <a:p>
            <a:r>
              <a:rPr lang="en-US">
                <a:latin typeface="Arial" charset="0"/>
              </a:rPr>
              <a:t>GPS brings plate tectonics to the human scale of millimeters per year</a:t>
            </a:r>
          </a:p>
        </p:txBody>
      </p:sp>
      <p:sp>
        <p:nvSpPr>
          <p:cNvPr id="19462" name="Rectangle 90"/>
          <p:cNvSpPr>
            <a:spLocks noChangeArrowheads="1"/>
          </p:cNvSpPr>
          <p:nvPr/>
        </p:nvSpPr>
        <p:spPr bwMode="auto">
          <a:xfrm>
            <a:off x="0" y="6273800"/>
            <a:ext cx="8467725" cy="584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600">
                <a:cs typeface="Arial" charset="0"/>
              </a:rPr>
              <a:t>Data Source: UNAVCO Plate Boundary Observatory: North American Reference Frame</a:t>
            </a:r>
          </a:p>
          <a:p>
            <a:r>
              <a:rPr lang="en-US" sz="1600">
                <a:cs typeface="Arial" charset="0"/>
              </a:rPr>
              <a:t>UNAVCO GPS Velocity Viewer: http://geon.unavco.org/unavco/GEV.php</a:t>
            </a:r>
          </a:p>
        </p:txBody>
      </p:sp>
      <p:pic>
        <p:nvPicPr>
          <p:cNvPr id="19463" name="Picture 14" descr="vector_scale_25m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2175" y="6178550"/>
            <a:ext cx="35845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15"/>
          <p:cNvSpPr txBox="1">
            <a:spLocks noChangeArrowheads="1"/>
          </p:cNvSpPr>
          <p:nvPr/>
        </p:nvSpPr>
        <p:spPr bwMode="auto">
          <a:xfrm>
            <a:off x="3619500" y="5992813"/>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25 mm/yr</a:t>
            </a:r>
          </a:p>
        </p:txBody>
      </p:sp>
    </p:spTree>
    <p:extLst>
      <p:ext uri="{BB962C8B-B14F-4D97-AF65-F5344CB8AC3E}">
        <p14:creationId xmlns:p14="http://schemas.microsoft.com/office/powerpoint/2010/main" val="3030677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nvPr>
        </p:nvGraphicFramePr>
        <p:xfrm>
          <a:off x="849313" y="1011238"/>
          <a:ext cx="7331075" cy="2530473"/>
        </p:xfrm>
        <a:graphic>
          <a:graphicData uri="http://schemas.openxmlformats.org/drawingml/2006/table">
            <a:tbl>
              <a:tblPr/>
              <a:tblGrid>
                <a:gridCol w="1608137"/>
                <a:gridCol w="2890838"/>
                <a:gridCol w="2832100"/>
              </a:tblGrid>
              <a:tr h="60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r>
                        <a:rPr kumimoji="0" lang="en-US" sz="1600" b="1" i="0" u="none" strike="noStrike" cap="none" normalizeH="0" baseline="0" smtClean="0">
                          <a:ln>
                            <a:noFill/>
                          </a:ln>
                          <a:solidFill>
                            <a:schemeClr val="tx1"/>
                          </a:solidFill>
                          <a:effectLst/>
                          <a:latin typeface="Arial" charset="0"/>
                          <a:ea typeface="ＭＳ Ｐゴシック" pitchFamily="-112" charset="-128"/>
                          <a:cs typeface="Arial" charset="0"/>
                        </a:rPr>
                        <a:t>)</a:t>
                      </a:r>
                      <a:endParaRPr kumimoji="0" lang="en-US" sz="16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ea typeface="ＭＳ Ｐゴシック" pitchFamily="-112" charset="-128"/>
                          <a:cs typeface="Arial" charset="0"/>
                        </a:rPr>
                        <a:t>2001</a:t>
                      </a:r>
                      <a:endParaRPr kumimoji="0" lang="en-US" sz="15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5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500" b="0" i="0" u="none" strike="noStrike" cap="none" normalizeH="0" baseline="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12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2005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613" name="Rectangle 2"/>
          <p:cNvSpPr>
            <a:spLocks noGrp="1" noChangeArrowheads="1"/>
          </p:cNvSpPr>
          <p:nvPr>
            <p:ph type="title"/>
          </p:nvPr>
        </p:nvSpPr>
        <p:spPr>
          <a:xfrm>
            <a:off x="2333625" y="85725"/>
            <a:ext cx="6810375" cy="504825"/>
          </a:xfrm>
        </p:spPr>
        <p:txBody>
          <a:bodyPr/>
          <a:lstStyle/>
          <a:p>
            <a:r>
              <a:rPr lang="en-US" sz="3200">
                <a:latin typeface="Arial" charset="0"/>
              </a:rPr>
              <a:t>Plot North and East Together</a:t>
            </a:r>
          </a:p>
        </p:txBody>
      </p:sp>
      <p:sp>
        <p:nvSpPr>
          <p:cNvPr id="67614" name="Text Box 50"/>
          <p:cNvSpPr txBox="1">
            <a:spLocks noChangeArrowheads="1"/>
          </p:cNvSpPr>
          <p:nvPr/>
        </p:nvSpPr>
        <p:spPr bwMode="auto">
          <a:xfrm>
            <a:off x="3065463" y="695325"/>
            <a:ext cx="313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 Monument A</a:t>
            </a:r>
          </a:p>
        </p:txBody>
      </p:sp>
      <p:grpSp>
        <p:nvGrpSpPr>
          <p:cNvPr id="67615" name="Group 75"/>
          <p:cNvGrpSpPr>
            <a:grpSpLocks/>
          </p:cNvGrpSpPr>
          <p:nvPr/>
        </p:nvGrpSpPr>
        <p:grpSpPr bwMode="auto">
          <a:xfrm>
            <a:off x="542925" y="3884613"/>
            <a:ext cx="7727950" cy="2278062"/>
            <a:chOff x="358" y="2887"/>
            <a:chExt cx="4868" cy="1433"/>
          </a:xfrm>
        </p:grpSpPr>
        <p:sp>
          <p:nvSpPr>
            <p:cNvPr id="67616" name="Oval 62"/>
            <p:cNvSpPr>
              <a:spLocks noChangeArrowheads="1"/>
            </p:cNvSpPr>
            <p:nvPr/>
          </p:nvSpPr>
          <p:spPr bwMode="auto">
            <a:xfrm>
              <a:off x="1819" y="3651"/>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7617" name="Oval 63"/>
            <p:cNvSpPr>
              <a:spLocks noChangeArrowheads="1"/>
            </p:cNvSpPr>
            <p:nvPr/>
          </p:nvSpPr>
          <p:spPr bwMode="auto">
            <a:xfrm>
              <a:off x="1990" y="346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7618" name="Line 31"/>
            <p:cNvSpPr>
              <a:spLocks noChangeShapeType="1"/>
            </p:cNvSpPr>
            <p:nvPr/>
          </p:nvSpPr>
          <p:spPr bwMode="auto">
            <a:xfrm>
              <a:off x="1694" y="2888"/>
              <a:ext cx="0" cy="143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19" name="Line 32"/>
            <p:cNvSpPr>
              <a:spLocks noChangeShapeType="1"/>
            </p:cNvSpPr>
            <p:nvPr/>
          </p:nvSpPr>
          <p:spPr bwMode="auto">
            <a:xfrm>
              <a:off x="799" y="3852"/>
              <a:ext cx="4427"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20" name="Text Box 33"/>
            <p:cNvSpPr txBox="1">
              <a:spLocks noChangeArrowheads="1"/>
            </p:cNvSpPr>
            <p:nvPr/>
          </p:nvSpPr>
          <p:spPr bwMode="auto">
            <a:xfrm>
              <a:off x="1464" y="2887"/>
              <a:ext cx="19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a:p>
              <a:pPr eaLnBrk="1" hangingPunct="1"/>
              <a:r>
                <a:rPr lang="en-US" sz="1800"/>
                <a:t>4</a:t>
              </a:r>
            </a:p>
            <a:p>
              <a:pPr eaLnBrk="1" hangingPunct="1"/>
              <a:r>
                <a:rPr lang="en-US" sz="1800"/>
                <a:t>3</a:t>
              </a:r>
            </a:p>
            <a:p>
              <a:pPr eaLnBrk="1" hangingPunct="1"/>
              <a:r>
                <a:rPr lang="en-US" sz="1800"/>
                <a:t>2</a:t>
              </a:r>
            </a:p>
            <a:p>
              <a:pPr eaLnBrk="1" hangingPunct="1"/>
              <a:r>
                <a:rPr lang="en-US" sz="1800"/>
                <a:t>1</a:t>
              </a:r>
            </a:p>
            <a:p>
              <a:pPr eaLnBrk="1" hangingPunct="1"/>
              <a:r>
                <a:rPr lang="en-US" sz="1800"/>
                <a:t>0</a:t>
              </a:r>
            </a:p>
          </p:txBody>
        </p:sp>
        <p:sp>
          <p:nvSpPr>
            <p:cNvPr id="67621" name="Text Box 34"/>
            <p:cNvSpPr txBox="1">
              <a:spLocks noChangeArrowheads="1"/>
            </p:cNvSpPr>
            <p:nvPr/>
          </p:nvSpPr>
          <p:spPr bwMode="auto">
            <a:xfrm>
              <a:off x="1773" y="3924"/>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1  2  3  4  5</a:t>
              </a:r>
            </a:p>
          </p:txBody>
        </p:sp>
        <p:sp>
          <p:nvSpPr>
            <p:cNvPr id="67622" name="Line 35"/>
            <p:cNvSpPr>
              <a:spLocks noChangeShapeType="1"/>
            </p:cNvSpPr>
            <p:nvPr/>
          </p:nvSpPr>
          <p:spPr bwMode="auto">
            <a:xfrm>
              <a:off x="1848" y="3826"/>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23" name="Text Box 36"/>
            <p:cNvSpPr txBox="1">
              <a:spLocks noChangeArrowheads="1"/>
            </p:cNvSpPr>
            <p:nvPr/>
          </p:nvSpPr>
          <p:spPr bwMode="auto">
            <a:xfrm rot="-5400000">
              <a:off x="239" y="3539"/>
              <a:ext cx="47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67624" name="Line 37"/>
            <p:cNvSpPr>
              <a:spLocks noChangeShapeType="1"/>
            </p:cNvSpPr>
            <p:nvPr/>
          </p:nvSpPr>
          <p:spPr bwMode="auto">
            <a:xfrm flipV="1">
              <a:off x="475" y="3049"/>
              <a:ext cx="0" cy="309"/>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7625" name="Line 38"/>
            <p:cNvSpPr>
              <a:spLocks noChangeShapeType="1"/>
            </p:cNvSpPr>
            <p:nvPr/>
          </p:nvSpPr>
          <p:spPr bwMode="auto">
            <a:xfrm>
              <a:off x="201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26" name="Line 39"/>
            <p:cNvSpPr>
              <a:spLocks noChangeShapeType="1"/>
            </p:cNvSpPr>
            <p:nvPr/>
          </p:nvSpPr>
          <p:spPr bwMode="auto">
            <a:xfrm>
              <a:off x="219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27" name="Line 40"/>
            <p:cNvSpPr>
              <a:spLocks noChangeShapeType="1"/>
            </p:cNvSpPr>
            <p:nvPr/>
          </p:nvSpPr>
          <p:spPr bwMode="auto">
            <a:xfrm>
              <a:off x="2350"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28" name="Line 41"/>
            <p:cNvSpPr>
              <a:spLocks noChangeShapeType="1"/>
            </p:cNvSpPr>
            <p:nvPr/>
          </p:nvSpPr>
          <p:spPr bwMode="auto">
            <a:xfrm>
              <a:off x="2512" y="3842"/>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29" name="Line 42"/>
            <p:cNvSpPr>
              <a:spLocks noChangeShapeType="1"/>
            </p:cNvSpPr>
            <p:nvPr/>
          </p:nvSpPr>
          <p:spPr bwMode="auto">
            <a:xfrm>
              <a:off x="1651" y="301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30" name="Line 43"/>
            <p:cNvSpPr>
              <a:spLocks noChangeShapeType="1"/>
            </p:cNvSpPr>
            <p:nvPr/>
          </p:nvSpPr>
          <p:spPr bwMode="auto">
            <a:xfrm>
              <a:off x="1649" y="317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31" name="Line 44"/>
            <p:cNvSpPr>
              <a:spLocks noChangeShapeType="1"/>
            </p:cNvSpPr>
            <p:nvPr/>
          </p:nvSpPr>
          <p:spPr bwMode="auto">
            <a:xfrm>
              <a:off x="1649" y="334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32" name="Line 45"/>
            <p:cNvSpPr>
              <a:spLocks noChangeShapeType="1"/>
            </p:cNvSpPr>
            <p:nvPr/>
          </p:nvSpPr>
          <p:spPr bwMode="auto">
            <a:xfrm>
              <a:off x="1658" y="352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33" name="Line 46"/>
            <p:cNvSpPr>
              <a:spLocks noChangeShapeType="1"/>
            </p:cNvSpPr>
            <p:nvPr/>
          </p:nvSpPr>
          <p:spPr bwMode="auto">
            <a:xfrm>
              <a:off x="1667" y="3683"/>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7634" name="Text Box 47"/>
            <p:cNvSpPr txBox="1">
              <a:spLocks noChangeArrowheads="1"/>
            </p:cNvSpPr>
            <p:nvPr/>
          </p:nvSpPr>
          <p:spPr bwMode="auto">
            <a:xfrm>
              <a:off x="2882" y="4026"/>
              <a:ext cx="407"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67635" name="Line 48"/>
            <p:cNvSpPr>
              <a:spLocks noChangeShapeType="1"/>
            </p:cNvSpPr>
            <p:nvPr/>
          </p:nvSpPr>
          <p:spPr bwMode="auto">
            <a:xfrm>
              <a:off x="3279" y="4145"/>
              <a:ext cx="318"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7636" name="Oval 73"/>
            <p:cNvSpPr>
              <a:spLocks noChangeArrowheads="1"/>
            </p:cNvSpPr>
            <p:nvPr/>
          </p:nvSpPr>
          <p:spPr bwMode="auto">
            <a:xfrm>
              <a:off x="1654" y="3811"/>
              <a:ext cx="74" cy="74"/>
            </a:xfrm>
            <a:prstGeom prst="ellipse">
              <a:avLst/>
            </a:prstGeom>
            <a:solidFill>
              <a:schemeClr val="tx1"/>
            </a:solid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4186640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117975" y="85725"/>
            <a:ext cx="5026025" cy="631825"/>
          </a:xfrm>
        </p:spPr>
        <p:txBody>
          <a:bodyPr/>
          <a:lstStyle/>
          <a:p>
            <a:r>
              <a:rPr lang="en-US" sz="3000">
                <a:latin typeface="Arial" charset="0"/>
              </a:rPr>
              <a:t>What Direction Is GPS Monument A Moving?</a:t>
            </a:r>
          </a:p>
        </p:txBody>
      </p:sp>
      <p:sp>
        <p:nvSpPr>
          <p:cNvPr id="69634" name="Text Box 49"/>
          <p:cNvSpPr txBox="1">
            <a:spLocks noChangeArrowheads="1"/>
          </p:cNvSpPr>
          <p:nvPr/>
        </p:nvSpPr>
        <p:spPr bwMode="auto">
          <a:xfrm>
            <a:off x="0" y="1049338"/>
            <a:ext cx="9144000" cy="24765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buFont typeface="Arial" charset="0"/>
              <a:buChar char="•"/>
            </a:pPr>
            <a:r>
              <a:rPr lang="en-US" sz="2000"/>
              <a:t>Plot the location of the GPS station each year. </a:t>
            </a:r>
          </a:p>
          <a:p>
            <a:pPr eaLnBrk="1" hangingPunct="1">
              <a:lnSpc>
                <a:spcPct val="130000"/>
              </a:lnSpc>
              <a:buFont typeface="Arial" charset="0"/>
              <a:buChar char="•"/>
            </a:pPr>
            <a:r>
              <a:rPr lang="en-US" sz="2000"/>
              <a:t>Draw an arrow from the first data point to the last data point.</a:t>
            </a:r>
          </a:p>
          <a:p>
            <a:pPr eaLnBrk="1" hangingPunct="1">
              <a:lnSpc>
                <a:spcPct val="130000"/>
              </a:lnSpc>
              <a:buFont typeface="Arial" charset="0"/>
              <a:buChar char="•"/>
            </a:pPr>
            <a:r>
              <a:rPr lang="en-US" sz="2000"/>
              <a:t>Move your gum-drop GPS monument from year 2000</a:t>
            </a:r>
            <a:r>
              <a:rPr lang="ja-JP" altLang="en-US" sz="2000"/>
              <a:t>’</a:t>
            </a:r>
            <a:r>
              <a:rPr lang="en-US" altLang="ja-JP" sz="2000"/>
              <a:t>s position toward 2005</a:t>
            </a:r>
            <a:r>
              <a:rPr lang="ja-JP" altLang="en-US" sz="2000"/>
              <a:t>’</a:t>
            </a:r>
            <a:r>
              <a:rPr lang="en-US" altLang="ja-JP" sz="2000"/>
              <a:t>s position. </a:t>
            </a:r>
          </a:p>
          <a:p>
            <a:pPr eaLnBrk="1" hangingPunct="1">
              <a:lnSpc>
                <a:spcPct val="130000"/>
              </a:lnSpc>
              <a:buFont typeface="Arial" charset="0"/>
              <a:buChar char="•"/>
            </a:pPr>
            <a:endParaRPr lang="en-US" sz="2000" b="1"/>
          </a:p>
          <a:p>
            <a:pPr eaLnBrk="1" hangingPunct="1">
              <a:lnSpc>
                <a:spcPct val="130000"/>
              </a:lnSpc>
              <a:buFont typeface="Arial" charset="0"/>
              <a:buChar char="•"/>
            </a:pPr>
            <a:r>
              <a:rPr lang="en-US" sz="2000" b="1"/>
              <a:t>What direction is your GPS monument moving?   </a:t>
            </a:r>
          </a:p>
        </p:txBody>
      </p:sp>
      <p:grpSp>
        <p:nvGrpSpPr>
          <p:cNvPr id="2" name="Group 75"/>
          <p:cNvGrpSpPr>
            <a:grpSpLocks/>
          </p:cNvGrpSpPr>
          <p:nvPr/>
        </p:nvGrpSpPr>
        <p:grpSpPr bwMode="auto">
          <a:xfrm>
            <a:off x="542925" y="3884613"/>
            <a:ext cx="7727950" cy="2274887"/>
            <a:chOff x="358" y="2887"/>
            <a:chExt cx="4868" cy="1433"/>
          </a:xfrm>
        </p:grpSpPr>
        <p:sp>
          <p:nvSpPr>
            <p:cNvPr id="69684" name="Oval 62"/>
            <p:cNvSpPr>
              <a:spLocks noChangeArrowheads="1"/>
            </p:cNvSpPr>
            <p:nvPr/>
          </p:nvSpPr>
          <p:spPr bwMode="auto">
            <a:xfrm>
              <a:off x="1819" y="3651"/>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85" name="Oval 63"/>
            <p:cNvSpPr>
              <a:spLocks noChangeArrowheads="1"/>
            </p:cNvSpPr>
            <p:nvPr/>
          </p:nvSpPr>
          <p:spPr bwMode="auto">
            <a:xfrm>
              <a:off x="1990" y="346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86" name="Oval 65"/>
            <p:cNvSpPr>
              <a:spLocks noChangeArrowheads="1"/>
            </p:cNvSpPr>
            <p:nvPr/>
          </p:nvSpPr>
          <p:spPr bwMode="auto">
            <a:xfrm>
              <a:off x="2157" y="3303"/>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87" name="Oval 66"/>
            <p:cNvSpPr>
              <a:spLocks noChangeArrowheads="1"/>
            </p:cNvSpPr>
            <p:nvPr/>
          </p:nvSpPr>
          <p:spPr bwMode="auto">
            <a:xfrm>
              <a:off x="2303" y="315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88" name="Oval 67"/>
            <p:cNvSpPr>
              <a:spLocks noChangeArrowheads="1"/>
            </p:cNvSpPr>
            <p:nvPr/>
          </p:nvSpPr>
          <p:spPr bwMode="auto">
            <a:xfrm>
              <a:off x="2465" y="300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89" name="Line 31"/>
            <p:cNvSpPr>
              <a:spLocks noChangeShapeType="1"/>
            </p:cNvSpPr>
            <p:nvPr/>
          </p:nvSpPr>
          <p:spPr bwMode="auto">
            <a:xfrm>
              <a:off x="1694" y="2888"/>
              <a:ext cx="0" cy="143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90" name="Line 32"/>
            <p:cNvSpPr>
              <a:spLocks noChangeShapeType="1"/>
            </p:cNvSpPr>
            <p:nvPr/>
          </p:nvSpPr>
          <p:spPr bwMode="auto">
            <a:xfrm>
              <a:off x="799" y="3852"/>
              <a:ext cx="4427"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91" name="Text Box 33"/>
            <p:cNvSpPr txBox="1">
              <a:spLocks noChangeArrowheads="1"/>
            </p:cNvSpPr>
            <p:nvPr/>
          </p:nvSpPr>
          <p:spPr bwMode="auto">
            <a:xfrm>
              <a:off x="1464" y="2887"/>
              <a:ext cx="19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a:p>
              <a:pPr eaLnBrk="1" hangingPunct="1"/>
              <a:r>
                <a:rPr lang="en-US" sz="1800"/>
                <a:t>4</a:t>
              </a:r>
            </a:p>
            <a:p>
              <a:pPr eaLnBrk="1" hangingPunct="1"/>
              <a:r>
                <a:rPr lang="en-US" sz="1800"/>
                <a:t>3</a:t>
              </a:r>
            </a:p>
            <a:p>
              <a:pPr eaLnBrk="1" hangingPunct="1"/>
              <a:r>
                <a:rPr lang="en-US" sz="1800"/>
                <a:t>2</a:t>
              </a:r>
            </a:p>
            <a:p>
              <a:pPr eaLnBrk="1" hangingPunct="1"/>
              <a:r>
                <a:rPr lang="en-US" sz="1800"/>
                <a:t>1</a:t>
              </a:r>
            </a:p>
          </p:txBody>
        </p:sp>
        <p:sp>
          <p:nvSpPr>
            <p:cNvPr id="69692" name="Text Box 34"/>
            <p:cNvSpPr txBox="1">
              <a:spLocks noChangeArrowheads="1"/>
            </p:cNvSpPr>
            <p:nvPr/>
          </p:nvSpPr>
          <p:spPr bwMode="auto">
            <a:xfrm>
              <a:off x="1773" y="3924"/>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1  2  3  4  5</a:t>
              </a:r>
            </a:p>
          </p:txBody>
        </p:sp>
        <p:sp>
          <p:nvSpPr>
            <p:cNvPr id="69693" name="Line 35"/>
            <p:cNvSpPr>
              <a:spLocks noChangeShapeType="1"/>
            </p:cNvSpPr>
            <p:nvPr/>
          </p:nvSpPr>
          <p:spPr bwMode="auto">
            <a:xfrm>
              <a:off x="1848" y="3826"/>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94" name="Text Box 36"/>
            <p:cNvSpPr txBox="1">
              <a:spLocks noChangeArrowheads="1"/>
            </p:cNvSpPr>
            <p:nvPr/>
          </p:nvSpPr>
          <p:spPr bwMode="auto">
            <a:xfrm rot="-5400000">
              <a:off x="239" y="3539"/>
              <a:ext cx="4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69695" name="Line 37"/>
            <p:cNvSpPr>
              <a:spLocks noChangeShapeType="1"/>
            </p:cNvSpPr>
            <p:nvPr/>
          </p:nvSpPr>
          <p:spPr bwMode="auto">
            <a:xfrm flipV="1">
              <a:off x="475" y="3049"/>
              <a:ext cx="0" cy="309"/>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9696" name="Line 38"/>
            <p:cNvSpPr>
              <a:spLocks noChangeShapeType="1"/>
            </p:cNvSpPr>
            <p:nvPr/>
          </p:nvSpPr>
          <p:spPr bwMode="auto">
            <a:xfrm>
              <a:off x="201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97" name="Line 39"/>
            <p:cNvSpPr>
              <a:spLocks noChangeShapeType="1"/>
            </p:cNvSpPr>
            <p:nvPr/>
          </p:nvSpPr>
          <p:spPr bwMode="auto">
            <a:xfrm>
              <a:off x="219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98" name="Line 40"/>
            <p:cNvSpPr>
              <a:spLocks noChangeShapeType="1"/>
            </p:cNvSpPr>
            <p:nvPr/>
          </p:nvSpPr>
          <p:spPr bwMode="auto">
            <a:xfrm>
              <a:off x="2350"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99" name="Line 41"/>
            <p:cNvSpPr>
              <a:spLocks noChangeShapeType="1"/>
            </p:cNvSpPr>
            <p:nvPr/>
          </p:nvSpPr>
          <p:spPr bwMode="auto">
            <a:xfrm>
              <a:off x="2512" y="3842"/>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700" name="Line 42"/>
            <p:cNvSpPr>
              <a:spLocks noChangeShapeType="1"/>
            </p:cNvSpPr>
            <p:nvPr/>
          </p:nvSpPr>
          <p:spPr bwMode="auto">
            <a:xfrm>
              <a:off x="1651" y="301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701" name="Line 43"/>
            <p:cNvSpPr>
              <a:spLocks noChangeShapeType="1"/>
            </p:cNvSpPr>
            <p:nvPr/>
          </p:nvSpPr>
          <p:spPr bwMode="auto">
            <a:xfrm>
              <a:off x="1649" y="317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702" name="Line 44"/>
            <p:cNvSpPr>
              <a:spLocks noChangeShapeType="1"/>
            </p:cNvSpPr>
            <p:nvPr/>
          </p:nvSpPr>
          <p:spPr bwMode="auto">
            <a:xfrm>
              <a:off x="1649" y="334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703" name="Line 45"/>
            <p:cNvSpPr>
              <a:spLocks noChangeShapeType="1"/>
            </p:cNvSpPr>
            <p:nvPr/>
          </p:nvSpPr>
          <p:spPr bwMode="auto">
            <a:xfrm>
              <a:off x="1658" y="352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704" name="Line 46"/>
            <p:cNvSpPr>
              <a:spLocks noChangeShapeType="1"/>
            </p:cNvSpPr>
            <p:nvPr/>
          </p:nvSpPr>
          <p:spPr bwMode="auto">
            <a:xfrm>
              <a:off x="1667" y="3683"/>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705" name="Text Box 47"/>
            <p:cNvSpPr txBox="1">
              <a:spLocks noChangeArrowheads="1"/>
            </p:cNvSpPr>
            <p:nvPr/>
          </p:nvSpPr>
          <p:spPr bwMode="auto">
            <a:xfrm>
              <a:off x="2882" y="4026"/>
              <a:ext cx="4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69706" name="Line 48"/>
            <p:cNvSpPr>
              <a:spLocks noChangeShapeType="1"/>
            </p:cNvSpPr>
            <p:nvPr/>
          </p:nvSpPr>
          <p:spPr bwMode="auto">
            <a:xfrm>
              <a:off x="3279" y="4145"/>
              <a:ext cx="318"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9707" name="Oval 68"/>
            <p:cNvSpPr>
              <a:spLocks noChangeArrowheads="1"/>
            </p:cNvSpPr>
            <p:nvPr/>
          </p:nvSpPr>
          <p:spPr bwMode="auto">
            <a:xfrm>
              <a:off x="1822" y="3654"/>
              <a:ext cx="74" cy="74"/>
            </a:xfrm>
            <a:prstGeom prst="ellipse">
              <a:avLst/>
            </a:prstGeom>
            <a:solidFill>
              <a:schemeClr val="tx1"/>
            </a:solidFill>
            <a:ln w="9525">
              <a:solidFill>
                <a:schemeClr val="tx1"/>
              </a:solidFill>
              <a:round/>
              <a:headEnd/>
              <a:tailEnd/>
            </a:ln>
          </p:spPr>
          <p:txBody>
            <a:bodyPr wrap="none" anchor="ctr"/>
            <a:lstStyle/>
            <a:p>
              <a:endParaRPr lang="en-US"/>
            </a:p>
          </p:txBody>
        </p:sp>
        <p:sp>
          <p:nvSpPr>
            <p:cNvPr id="69708" name="Oval 69"/>
            <p:cNvSpPr>
              <a:spLocks noChangeArrowheads="1"/>
            </p:cNvSpPr>
            <p:nvPr/>
          </p:nvSpPr>
          <p:spPr bwMode="auto">
            <a:xfrm>
              <a:off x="1996" y="3471"/>
              <a:ext cx="74" cy="74"/>
            </a:xfrm>
            <a:prstGeom prst="ellipse">
              <a:avLst/>
            </a:prstGeom>
            <a:solidFill>
              <a:schemeClr val="tx1"/>
            </a:solidFill>
            <a:ln w="9525">
              <a:solidFill>
                <a:schemeClr val="tx1"/>
              </a:solidFill>
              <a:round/>
              <a:headEnd/>
              <a:tailEnd/>
            </a:ln>
          </p:spPr>
          <p:txBody>
            <a:bodyPr wrap="none" anchor="ctr"/>
            <a:lstStyle/>
            <a:p>
              <a:endParaRPr lang="en-US"/>
            </a:p>
          </p:txBody>
        </p:sp>
        <p:sp>
          <p:nvSpPr>
            <p:cNvPr id="69709" name="Oval 70"/>
            <p:cNvSpPr>
              <a:spLocks noChangeArrowheads="1"/>
            </p:cNvSpPr>
            <p:nvPr/>
          </p:nvSpPr>
          <p:spPr bwMode="auto">
            <a:xfrm>
              <a:off x="2163" y="3303"/>
              <a:ext cx="74" cy="74"/>
            </a:xfrm>
            <a:prstGeom prst="ellipse">
              <a:avLst/>
            </a:prstGeom>
            <a:solidFill>
              <a:schemeClr val="tx1"/>
            </a:solidFill>
            <a:ln w="9525">
              <a:solidFill>
                <a:schemeClr val="tx1"/>
              </a:solidFill>
              <a:round/>
              <a:headEnd/>
              <a:tailEnd/>
            </a:ln>
          </p:spPr>
          <p:txBody>
            <a:bodyPr wrap="none" anchor="ctr"/>
            <a:lstStyle/>
            <a:p>
              <a:endParaRPr lang="en-US"/>
            </a:p>
          </p:txBody>
        </p:sp>
        <p:sp>
          <p:nvSpPr>
            <p:cNvPr id="69710" name="Oval 71"/>
            <p:cNvSpPr>
              <a:spLocks noChangeArrowheads="1"/>
            </p:cNvSpPr>
            <p:nvPr/>
          </p:nvSpPr>
          <p:spPr bwMode="auto">
            <a:xfrm>
              <a:off x="2306" y="3161"/>
              <a:ext cx="74" cy="74"/>
            </a:xfrm>
            <a:prstGeom prst="ellipse">
              <a:avLst/>
            </a:prstGeom>
            <a:solidFill>
              <a:schemeClr val="tx1"/>
            </a:solidFill>
            <a:ln w="9525">
              <a:solidFill>
                <a:schemeClr val="tx1"/>
              </a:solidFill>
              <a:round/>
              <a:headEnd/>
              <a:tailEnd/>
            </a:ln>
          </p:spPr>
          <p:txBody>
            <a:bodyPr wrap="none" anchor="ctr"/>
            <a:lstStyle/>
            <a:p>
              <a:endParaRPr lang="en-US"/>
            </a:p>
          </p:txBody>
        </p:sp>
        <p:sp>
          <p:nvSpPr>
            <p:cNvPr id="69711" name="Oval 72"/>
            <p:cNvSpPr>
              <a:spLocks noChangeArrowheads="1"/>
            </p:cNvSpPr>
            <p:nvPr/>
          </p:nvSpPr>
          <p:spPr bwMode="auto">
            <a:xfrm>
              <a:off x="2468" y="3011"/>
              <a:ext cx="74" cy="74"/>
            </a:xfrm>
            <a:prstGeom prst="ellipse">
              <a:avLst/>
            </a:prstGeom>
            <a:solidFill>
              <a:schemeClr val="tx1"/>
            </a:solidFill>
            <a:ln w="9525">
              <a:solidFill>
                <a:schemeClr val="tx1"/>
              </a:solidFill>
              <a:round/>
              <a:headEnd/>
              <a:tailEnd/>
            </a:ln>
          </p:spPr>
          <p:txBody>
            <a:bodyPr wrap="none" anchor="ctr"/>
            <a:lstStyle/>
            <a:p>
              <a:endParaRPr lang="en-US"/>
            </a:p>
          </p:txBody>
        </p:sp>
        <p:sp>
          <p:nvSpPr>
            <p:cNvPr id="69712" name="Oval 73"/>
            <p:cNvSpPr>
              <a:spLocks noChangeArrowheads="1"/>
            </p:cNvSpPr>
            <p:nvPr/>
          </p:nvSpPr>
          <p:spPr bwMode="auto">
            <a:xfrm>
              <a:off x="1654" y="3811"/>
              <a:ext cx="74" cy="74"/>
            </a:xfrm>
            <a:prstGeom prst="ellipse">
              <a:avLst/>
            </a:prstGeom>
            <a:solidFill>
              <a:schemeClr val="tx1"/>
            </a:solidFill>
            <a:ln w="9525">
              <a:solidFill>
                <a:schemeClr val="tx1"/>
              </a:solidFill>
              <a:round/>
              <a:headEnd/>
              <a:tailEnd/>
            </a:ln>
          </p:spPr>
          <p:txBody>
            <a:bodyPr wrap="none" anchor="ctr"/>
            <a:lstStyle/>
            <a:p>
              <a:endParaRPr lang="en-US"/>
            </a:p>
          </p:txBody>
        </p:sp>
        <p:sp>
          <p:nvSpPr>
            <p:cNvPr id="69713" name="Line 64"/>
            <p:cNvSpPr>
              <a:spLocks noChangeShapeType="1"/>
            </p:cNvSpPr>
            <p:nvPr/>
          </p:nvSpPr>
          <p:spPr bwMode="auto">
            <a:xfrm flipV="1">
              <a:off x="1701" y="3010"/>
              <a:ext cx="835" cy="835"/>
            </a:xfrm>
            <a:prstGeom prst="line">
              <a:avLst/>
            </a:prstGeom>
            <a:noFill/>
            <a:ln w="381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grpSp>
      <p:sp>
        <p:nvSpPr>
          <p:cNvPr id="35" name="Octagon 34"/>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grpSp>
        <p:nvGrpSpPr>
          <p:cNvPr id="36" name="Group 75"/>
          <p:cNvGrpSpPr>
            <a:grpSpLocks/>
          </p:cNvGrpSpPr>
          <p:nvPr/>
        </p:nvGrpSpPr>
        <p:grpSpPr bwMode="auto">
          <a:xfrm>
            <a:off x="542925" y="3884613"/>
            <a:ext cx="7727950" cy="2274887"/>
            <a:chOff x="358" y="2887"/>
            <a:chExt cx="4868" cy="1433"/>
          </a:xfrm>
        </p:grpSpPr>
        <p:sp>
          <p:nvSpPr>
            <p:cNvPr id="69660" name="Oval 62"/>
            <p:cNvSpPr>
              <a:spLocks noChangeArrowheads="1"/>
            </p:cNvSpPr>
            <p:nvPr/>
          </p:nvSpPr>
          <p:spPr bwMode="auto">
            <a:xfrm>
              <a:off x="1819" y="3651"/>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61" name="Oval 63"/>
            <p:cNvSpPr>
              <a:spLocks noChangeArrowheads="1"/>
            </p:cNvSpPr>
            <p:nvPr/>
          </p:nvSpPr>
          <p:spPr bwMode="auto">
            <a:xfrm>
              <a:off x="1990" y="346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62" name="Oval 65"/>
            <p:cNvSpPr>
              <a:spLocks noChangeArrowheads="1"/>
            </p:cNvSpPr>
            <p:nvPr/>
          </p:nvSpPr>
          <p:spPr bwMode="auto">
            <a:xfrm>
              <a:off x="2157" y="3303"/>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63" name="Oval 66"/>
            <p:cNvSpPr>
              <a:spLocks noChangeArrowheads="1"/>
            </p:cNvSpPr>
            <p:nvPr/>
          </p:nvSpPr>
          <p:spPr bwMode="auto">
            <a:xfrm>
              <a:off x="2303" y="315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64" name="Oval 67"/>
            <p:cNvSpPr>
              <a:spLocks noChangeArrowheads="1"/>
            </p:cNvSpPr>
            <p:nvPr/>
          </p:nvSpPr>
          <p:spPr bwMode="auto">
            <a:xfrm>
              <a:off x="2465" y="3008"/>
              <a:ext cx="74" cy="74"/>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65" name="Line 31"/>
            <p:cNvSpPr>
              <a:spLocks noChangeShapeType="1"/>
            </p:cNvSpPr>
            <p:nvPr/>
          </p:nvSpPr>
          <p:spPr bwMode="auto">
            <a:xfrm>
              <a:off x="1694" y="2888"/>
              <a:ext cx="0" cy="143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66" name="Line 32"/>
            <p:cNvSpPr>
              <a:spLocks noChangeShapeType="1"/>
            </p:cNvSpPr>
            <p:nvPr/>
          </p:nvSpPr>
          <p:spPr bwMode="auto">
            <a:xfrm>
              <a:off x="799" y="3852"/>
              <a:ext cx="4427"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67" name="Text Box 33"/>
            <p:cNvSpPr txBox="1">
              <a:spLocks noChangeArrowheads="1"/>
            </p:cNvSpPr>
            <p:nvPr/>
          </p:nvSpPr>
          <p:spPr bwMode="auto">
            <a:xfrm>
              <a:off x="1464" y="2887"/>
              <a:ext cx="196"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a:p>
              <a:pPr eaLnBrk="1" hangingPunct="1"/>
              <a:r>
                <a:rPr lang="en-US" sz="1800"/>
                <a:t>4</a:t>
              </a:r>
            </a:p>
            <a:p>
              <a:pPr eaLnBrk="1" hangingPunct="1"/>
              <a:r>
                <a:rPr lang="en-US" sz="1800"/>
                <a:t>3</a:t>
              </a:r>
            </a:p>
            <a:p>
              <a:pPr eaLnBrk="1" hangingPunct="1"/>
              <a:r>
                <a:rPr lang="en-US" sz="1800"/>
                <a:t>2</a:t>
              </a:r>
            </a:p>
            <a:p>
              <a:pPr eaLnBrk="1" hangingPunct="1"/>
              <a:r>
                <a:rPr lang="en-US" sz="1800"/>
                <a:t>1</a:t>
              </a:r>
            </a:p>
          </p:txBody>
        </p:sp>
        <p:sp>
          <p:nvSpPr>
            <p:cNvPr id="69668" name="Text Box 34"/>
            <p:cNvSpPr txBox="1">
              <a:spLocks noChangeArrowheads="1"/>
            </p:cNvSpPr>
            <p:nvPr/>
          </p:nvSpPr>
          <p:spPr bwMode="auto">
            <a:xfrm>
              <a:off x="1773" y="3924"/>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1  2  3  4  5</a:t>
              </a:r>
            </a:p>
          </p:txBody>
        </p:sp>
        <p:sp>
          <p:nvSpPr>
            <p:cNvPr id="69669" name="Line 35"/>
            <p:cNvSpPr>
              <a:spLocks noChangeShapeType="1"/>
            </p:cNvSpPr>
            <p:nvPr/>
          </p:nvSpPr>
          <p:spPr bwMode="auto">
            <a:xfrm>
              <a:off x="1848" y="3826"/>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0" name="Text Box 36"/>
            <p:cNvSpPr txBox="1">
              <a:spLocks noChangeArrowheads="1"/>
            </p:cNvSpPr>
            <p:nvPr/>
          </p:nvSpPr>
          <p:spPr bwMode="auto">
            <a:xfrm rot="-5400000">
              <a:off x="239" y="3539"/>
              <a:ext cx="4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69671" name="Line 37"/>
            <p:cNvSpPr>
              <a:spLocks noChangeShapeType="1"/>
            </p:cNvSpPr>
            <p:nvPr/>
          </p:nvSpPr>
          <p:spPr bwMode="auto">
            <a:xfrm flipV="1">
              <a:off x="475" y="3049"/>
              <a:ext cx="0" cy="309"/>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9672" name="Line 38"/>
            <p:cNvSpPr>
              <a:spLocks noChangeShapeType="1"/>
            </p:cNvSpPr>
            <p:nvPr/>
          </p:nvSpPr>
          <p:spPr bwMode="auto">
            <a:xfrm>
              <a:off x="201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3" name="Line 39"/>
            <p:cNvSpPr>
              <a:spLocks noChangeShapeType="1"/>
            </p:cNvSpPr>
            <p:nvPr/>
          </p:nvSpPr>
          <p:spPr bwMode="auto">
            <a:xfrm>
              <a:off x="2197"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4" name="Line 40"/>
            <p:cNvSpPr>
              <a:spLocks noChangeShapeType="1"/>
            </p:cNvSpPr>
            <p:nvPr/>
          </p:nvSpPr>
          <p:spPr bwMode="auto">
            <a:xfrm>
              <a:off x="2350" y="3833"/>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5" name="Line 41"/>
            <p:cNvSpPr>
              <a:spLocks noChangeShapeType="1"/>
            </p:cNvSpPr>
            <p:nvPr/>
          </p:nvSpPr>
          <p:spPr bwMode="auto">
            <a:xfrm>
              <a:off x="2512" y="3842"/>
              <a:ext cx="0" cy="61"/>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6" name="Line 42"/>
            <p:cNvSpPr>
              <a:spLocks noChangeShapeType="1"/>
            </p:cNvSpPr>
            <p:nvPr/>
          </p:nvSpPr>
          <p:spPr bwMode="auto">
            <a:xfrm>
              <a:off x="1651" y="301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7" name="Line 43"/>
            <p:cNvSpPr>
              <a:spLocks noChangeShapeType="1"/>
            </p:cNvSpPr>
            <p:nvPr/>
          </p:nvSpPr>
          <p:spPr bwMode="auto">
            <a:xfrm>
              <a:off x="1649" y="3170"/>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8" name="Line 44"/>
            <p:cNvSpPr>
              <a:spLocks noChangeShapeType="1"/>
            </p:cNvSpPr>
            <p:nvPr/>
          </p:nvSpPr>
          <p:spPr bwMode="auto">
            <a:xfrm>
              <a:off x="1649" y="334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79" name="Line 45"/>
            <p:cNvSpPr>
              <a:spLocks noChangeShapeType="1"/>
            </p:cNvSpPr>
            <p:nvPr/>
          </p:nvSpPr>
          <p:spPr bwMode="auto">
            <a:xfrm>
              <a:off x="1658" y="3521"/>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80" name="Line 46"/>
            <p:cNvSpPr>
              <a:spLocks noChangeShapeType="1"/>
            </p:cNvSpPr>
            <p:nvPr/>
          </p:nvSpPr>
          <p:spPr bwMode="auto">
            <a:xfrm>
              <a:off x="1667" y="3683"/>
              <a:ext cx="10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81" name="Text Box 47"/>
            <p:cNvSpPr txBox="1">
              <a:spLocks noChangeArrowheads="1"/>
            </p:cNvSpPr>
            <p:nvPr/>
          </p:nvSpPr>
          <p:spPr bwMode="auto">
            <a:xfrm>
              <a:off x="2882" y="4026"/>
              <a:ext cx="4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69682" name="Line 48"/>
            <p:cNvSpPr>
              <a:spLocks noChangeShapeType="1"/>
            </p:cNvSpPr>
            <p:nvPr/>
          </p:nvSpPr>
          <p:spPr bwMode="auto">
            <a:xfrm>
              <a:off x="3279" y="4145"/>
              <a:ext cx="318"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9683" name="Oval 73"/>
            <p:cNvSpPr>
              <a:spLocks noChangeArrowheads="1"/>
            </p:cNvSpPr>
            <p:nvPr/>
          </p:nvSpPr>
          <p:spPr bwMode="auto">
            <a:xfrm>
              <a:off x="1654" y="3811"/>
              <a:ext cx="74" cy="74"/>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9638" name="Group 2"/>
          <p:cNvGrpSpPr>
            <a:grpSpLocks/>
          </p:cNvGrpSpPr>
          <p:nvPr/>
        </p:nvGrpSpPr>
        <p:grpSpPr bwMode="auto">
          <a:xfrm>
            <a:off x="542925" y="3884613"/>
            <a:ext cx="7727950" cy="2278062"/>
            <a:chOff x="542925" y="3884613"/>
            <a:chExt cx="7727951" cy="2278062"/>
          </a:xfrm>
        </p:grpSpPr>
        <p:sp>
          <p:nvSpPr>
            <p:cNvPr id="69639" name="Oval 62"/>
            <p:cNvSpPr>
              <a:spLocks noChangeArrowheads="1"/>
            </p:cNvSpPr>
            <p:nvPr/>
          </p:nvSpPr>
          <p:spPr bwMode="auto">
            <a:xfrm>
              <a:off x="2862263" y="5099155"/>
              <a:ext cx="117475" cy="117639"/>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40" name="Oval 63"/>
            <p:cNvSpPr>
              <a:spLocks noChangeArrowheads="1"/>
            </p:cNvSpPr>
            <p:nvPr/>
          </p:nvSpPr>
          <p:spPr bwMode="auto">
            <a:xfrm>
              <a:off x="3133725" y="4808238"/>
              <a:ext cx="117475" cy="117639"/>
            </a:xfrm>
            <a:prstGeom prst="ellipse">
              <a:avLst/>
            </a:prstGeom>
            <a:solidFill>
              <a:srgbClr val="FF0000"/>
            </a:solidFill>
            <a:ln w="9525">
              <a:solidFill>
                <a:schemeClr val="tx1"/>
              </a:solidFill>
              <a:round/>
              <a:headEnd/>
              <a:tailEnd/>
            </a:ln>
          </p:spPr>
          <p:txBody>
            <a:bodyPr wrap="none" anchor="ctr"/>
            <a:lstStyle/>
            <a:p>
              <a:endParaRPr lang="en-US"/>
            </a:p>
          </p:txBody>
        </p:sp>
        <p:sp>
          <p:nvSpPr>
            <p:cNvPr id="69641" name="Line 31"/>
            <p:cNvSpPr>
              <a:spLocks noChangeShapeType="1"/>
            </p:cNvSpPr>
            <p:nvPr/>
          </p:nvSpPr>
          <p:spPr bwMode="auto">
            <a:xfrm>
              <a:off x="2663825" y="3886203"/>
              <a:ext cx="0" cy="2276472"/>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42" name="Line 32"/>
            <p:cNvSpPr>
              <a:spLocks noChangeShapeType="1"/>
            </p:cNvSpPr>
            <p:nvPr/>
          </p:nvSpPr>
          <p:spPr bwMode="auto">
            <a:xfrm>
              <a:off x="1243013" y="5418688"/>
              <a:ext cx="702786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43" name="Text Box 33"/>
            <p:cNvSpPr txBox="1">
              <a:spLocks noChangeArrowheads="1"/>
            </p:cNvSpPr>
            <p:nvPr/>
          </p:nvSpPr>
          <p:spPr bwMode="auto">
            <a:xfrm>
              <a:off x="2298700" y="3884613"/>
              <a:ext cx="312738" cy="175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a:p>
              <a:pPr eaLnBrk="1" hangingPunct="1"/>
              <a:r>
                <a:rPr lang="en-US" sz="1800"/>
                <a:t>4</a:t>
              </a:r>
            </a:p>
            <a:p>
              <a:pPr eaLnBrk="1" hangingPunct="1"/>
              <a:r>
                <a:rPr lang="en-US" sz="1800"/>
                <a:t>3</a:t>
              </a:r>
            </a:p>
            <a:p>
              <a:pPr eaLnBrk="1" hangingPunct="1"/>
              <a:r>
                <a:rPr lang="en-US" sz="1800"/>
                <a:t>2</a:t>
              </a:r>
            </a:p>
            <a:p>
              <a:pPr eaLnBrk="1" hangingPunct="1"/>
              <a:r>
                <a:rPr lang="en-US" sz="1800"/>
                <a:t>1</a:t>
              </a:r>
            </a:p>
            <a:p>
              <a:pPr eaLnBrk="1" hangingPunct="1"/>
              <a:r>
                <a:rPr lang="en-US" sz="1800"/>
                <a:t>0</a:t>
              </a:r>
            </a:p>
          </p:txBody>
        </p:sp>
        <p:sp>
          <p:nvSpPr>
            <p:cNvPr id="69644" name="Text Box 34"/>
            <p:cNvSpPr txBox="1">
              <a:spLocks noChangeArrowheads="1"/>
            </p:cNvSpPr>
            <p:nvPr/>
          </p:nvSpPr>
          <p:spPr bwMode="auto">
            <a:xfrm>
              <a:off x="2789238" y="5533148"/>
              <a:ext cx="1327150" cy="36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1  2  3  4  5</a:t>
              </a:r>
            </a:p>
          </p:txBody>
        </p:sp>
        <p:sp>
          <p:nvSpPr>
            <p:cNvPr id="69645" name="Line 35"/>
            <p:cNvSpPr>
              <a:spLocks noChangeShapeType="1"/>
            </p:cNvSpPr>
            <p:nvPr/>
          </p:nvSpPr>
          <p:spPr bwMode="auto">
            <a:xfrm>
              <a:off x="2908300" y="5377356"/>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46" name="Text Box 36"/>
            <p:cNvSpPr txBox="1">
              <a:spLocks noChangeArrowheads="1"/>
            </p:cNvSpPr>
            <p:nvPr/>
          </p:nvSpPr>
          <p:spPr bwMode="auto">
            <a:xfrm rot="-5400000">
              <a:off x="353491" y="4921365"/>
              <a:ext cx="74875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69647" name="Line 37"/>
            <p:cNvSpPr>
              <a:spLocks noChangeShapeType="1"/>
            </p:cNvSpPr>
            <p:nvPr/>
          </p:nvSpPr>
          <p:spPr bwMode="auto">
            <a:xfrm flipV="1">
              <a:off x="728663" y="4142147"/>
              <a:ext cx="0" cy="491222"/>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9648" name="Line 38"/>
            <p:cNvSpPr>
              <a:spLocks noChangeShapeType="1"/>
            </p:cNvSpPr>
            <p:nvPr/>
          </p:nvSpPr>
          <p:spPr bwMode="auto">
            <a:xfrm>
              <a:off x="3176588" y="5388484"/>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49" name="Line 39"/>
            <p:cNvSpPr>
              <a:spLocks noChangeShapeType="1"/>
            </p:cNvSpPr>
            <p:nvPr/>
          </p:nvSpPr>
          <p:spPr bwMode="auto">
            <a:xfrm>
              <a:off x="3462338" y="5388484"/>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0" name="Line 40"/>
            <p:cNvSpPr>
              <a:spLocks noChangeShapeType="1"/>
            </p:cNvSpPr>
            <p:nvPr/>
          </p:nvSpPr>
          <p:spPr bwMode="auto">
            <a:xfrm>
              <a:off x="3705225" y="5388484"/>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1" name="Line 41"/>
            <p:cNvSpPr>
              <a:spLocks noChangeShapeType="1"/>
            </p:cNvSpPr>
            <p:nvPr/>
          </p:nvSpPr>
          <p:spPr bwMode="auto">
            <a:xfrm>
              <a:off x="3962400" y="5402791"/>
              <a:ext cx="0" cy="96973"/>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2" name="Line 42"/>
            <p:cNvSpPr>
              <a:spLocks noChangeShapeType="1"/>
            </p:cNvSpPr>
            <p:nvPr/>
          </p:nvSpPr>
          <p:spPr bwMode="auto">
            <a:xfrm>
              <a:off x="2595563" y="4080148"/>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3" name="Line 43"/>
            <p:cNvSpPr>
              <a:spLocks noChangeShapeType="1"/>
            </p:cNvSpPr>
            <p:nvPr/>
          </p:nvSpPr>
          <p:spPr bwMode="auto">
            <a:xfrm>
              <a:off x="2592388" y="4334502"/>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4" name="Line 44"/>
            <p:cNvSpPr>
              <a:spLocks noChangeShapeType="1"/>
            </p:cNvSpPr>
            <p:nvPr/>
          </p:nvSpPr>
          <p:spPr bwMode="auto">
            <a:xfrm>
              <a:off x="2592388" y="4606344"/>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5" name="Line 45"/>
            <p:cNvSpPr>
              <a:spLocks noChangeShapeType="1"/>
            </p:cNvSpPr>
            <p:nvPr/>
          </p:nvSpPr>
          <p:spPr bwMode="auto">
            <a:xfrm>
              <a:off x="2606675" y="4892492"/>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6" name="Line 46"/>
            <p:cNvSpPr>
              <a:spLocks noChangeShapeType="1"/>
            </p:cNvSpPr>
            <p:nvPr/>
          </p:nvSpPr>
          <p:spPr bwMode="auto">
            <a:xfrm>
              <a:off x="2620963" y="5150026"/>
              <a:ext cx="163513" cy="0"/>
            </a:xfrm>
            <a:prstGeom prst="line">
              <a:avLst/>
            </a:prstGeom>
            <a:noFill/>
            <a:ln w="1905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69657" name="Text Box 47"/>
            <p:cNvSpPr txBox="1">
              <a:spLocks noChangeArrowheads="1"/>
            </p:cNvSpPr>
            <p:nvPr/>
          </p:nvSpPr>
          <p:spPr bwMode="auto">
            <a:xfrm>
              <a:off x="4549775" y="5695299"/>
              <a:ext cx="646113" cy="36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69658" name="Line 48"/>
            <p:cNvSpPr>
              <a:spLocks noChangeShapeType="1"/>
            </p:cNvSpPr>
            <p:nvPr/>
          </p:nvSpPr>
          <p:spPr bwMode="auto">
            <a:xfrm>
              <a:off x="5180013" y="5884475"/>
              <a:ext cx="504825"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69659" name="Oval 73"/>
            <p:cNvSpPr>
              <a:spLocks noChangeArrowheads="1"/>
            </p:cNvSpPr>
            <p:nvPr/>
          </p:nvSpPr>
          <p:spPr bwMode="auto">
            <a:xfrm>
              <a:off x="2600325" y="5353510"/>
              <a:ext cx="117475" cy="117639"/>
            </a:xfrm>
            <a:prstGeom prst="ellipse">
              <a:avLst/>
            </a:prstGeom>
            <a:solidFill>
              <a:schemeClr val="tx1"/>
            </a:solid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411467874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3498850" y="0"/>
            <a:ext cx="5645150" cy="771525"/>
          </a:xfrm>
        </p:spPr>
        <p:txBody>
          <a:bodyPr/>
          <a:lstStyle/>
          <a:p>
            <a:r>
              <a:rPr lang="en-US" sz="3000">
                <a:latin typeface="Arial" charset="0"/>
              </a:rPr>
              <a:t>Part 3: What Direction Is GPS Monument B Moving?</a:t>
            </a:r>
          </a:p>
        </p:txBody>
      </p:sp>
      <p:graphicFrame>
        <p:nvGraphicFramePr>
          <p:cNvPr id="78918" name="Group 70"/>
          <p:cNvGraphicFramePr>
            <a:graphicFrameLocks noGrp="1"/>
          </p:cNvGraphicFramePr>
          <p:nvPr>
            <p:ph idx="1"/>
          </p:nvPr>
        </p:nvGraphicFramePr>
        <p:xfrm>
          <a:off x="1033463" y="1184275"/>
          <a:ext cx="7729537" cy="2803544"/>
        </p:xfrm>
        <a:graphic>
          <a:graphicData uri="http://schemas.openxmlformats.org/drawingml/2006/table">
            <a:tbl>
              <a:tblPr/>
              <a:tblGrid>
                <a:gridCol w="2257425"/>
                <a:gridCol w="2389187"/>
                <a:gridCol w="3082925"/>
              </a:tblGrid>
              <a:tr h="60950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2001</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-1</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-3</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-6</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-8</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67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2005</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-5</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-10</a:t>
                      </a:r>
                    </a:p>
                  </a:txBody>
                  <a:tcPr marT="45676" marB="4567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710" name="Text Box 55"/>
          <p:cNvSpPr txBox="1">
            <a:spLocks noChangeArrowheads="1"/>
          </p:cNvSpPr>
          <p:nvPr/>
        </p:nvSpPr>
        <p:spPr bwMode="auto">
          <a:xfrm>
            <a:off x="3344863" y="782638"/>
            <a:ext cx="313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 Monument B</a:t>
            </a:r>
          </a:p>
        </p:txBody>
      </p:sp>
      <p:sp>
        <p:nvSpPr>
          <p:cNvPr id="71711" name="Text Box 51"/>
          <p:cNvSpPr txBox="1">
            <a:spLocks noChangeArrowheads="1"/>
          </p:cNvSpPr>
          <p:nvPr/>
        </p:nvSpPr>
        <p:spPr bwMode="auto">
          <a:xfrm>
            <a:off x="42863" y="4057650"/>
            <a:ext cx="8942387" cy="224631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Focus on the </a:t>
            </a:r>
            <a:r>
              <a:rPr lang="en-US" sz="2000" b="1"/>
              <a:t>North </a:t>
            </a:r>
            <a:r>
              <a:rPr lang="en-US" sz="2000"/>
              <a:t>data:</a:t>
            </a:r>
          </a:p>
          <a:p>
            <a:pPr eaLnBrk="1" hangingPunct="1">
              <a:buFont typeface="Arial" charset="0"/>
              <a:buChar char="•"/>
            </a:pPr>
            <a:r>
              <a:rPr lang="en-US" sz="2000"/>
              <a:t> Is monument B moving in a more positive or negative direction?</a:t>
            </a:r>
          </a:p>
          <a:p>
            <a:pPr eaLnBrk="1" hangingPunct="1">
              <a:buFontTx/>
              <a:buChar char="•"/>
            </a:pPr>
            <a:r>
              <a:rPr lang="en-US" sz="2000"/>
              <a:t> What direction is GPS monument B moving? North or South? </a:t>
            </a:r>
          </a:p>
          <a:p>
            <a:pPr eaLnBrk="1" hangingPunct="1"/>
            <a:endParaRPr lang="en-US" sz="2000"/>
          </a:p>
          <a:p>
            <a:pPr eaLnBrk="1" hangingPunct="1"/>
            <a:r>
              <a:rPr lang="en-US" sz="2000"/>
              <a:t>Now, focus on the </a:t>
            </a:r>
            <a:r>
              <a:rPr lang="en-US" sz="2000" b="1"/>
              <a:t>East </a:t>
            </a:r>
            <a:r>
              <a:rPr lang="en-US" sz="2000"/>
              <a:t>data:</a:t>
            </a:r>
          </a:p>
          <a:p>
            <a:pPr eaLnBrk="1" hangingPunct="1">
              <a:buFont typeface="Arial" charset="0"/>
              <a:buChar char="•"/>
            </a:pPr>
            <a:r>
              <a:rPr lang="en-US" sz="2000"/>
              <a:t> Is monument B moving in a more positive or negative direction?</a:t>
            </a:r>
          </a:p>
          <a:p>
            <a:pPr eaLnBrk="1" hangingPunct="1">
              <a:buFontTx/>
              <a:buChar char="•"/>
            </a:pPr>
            <a:r>
              <a:rPr lang="en-US" sz="2000"/>
              <a:t> What direction is GPS monument B moving? East or West? </a:t>
            </a:r>
          </a:p>
        </p:txBody>
      </p:sp>
    </p:spTree>
    <p:extLst>
      <p:ext uri="{BB962C8B-B14F-4D97-AF65-F5344CB8AC3E}">
        <p14:creationId xmlns:p14="http://schemas.microsoft.com/office/powerpoint/2010/main" val="34107061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3854450" y="100013"/>
            <a:ext cx="5289550" cy="633412"/>
          </a:xfrm>
        </p:spPr>
        <p:txBody>
          <a:bodyPr/>
          <a:lstStyle/>
          <a:p>
            <a:r>
              <a:rPr lang="en-US" sz="3000">
                <a:latin typeface="Arial" charset="0"/>
              </a:rPr>
              <a:t>Plotting North and East Positions Together</a:t>
            </a:r>
          </a:p>
        </p:txBody>
      </p:sp>
      <p:sp>
        <p:nvSpPr>
          <p:cNvPr id="73730" name="Text Box 55"/>
          <p:cNvSpPr txBox="1">
            <a:spLocks noChangeArrowheads="1"/>
          </p:cNvSpPr>
          <p:nvPr/>
        </p:nvSpPr>
        <p:spPr bwMode="auto">
          <a:xfrm>
            <a:off x="3073400" y="679450"/>
            <a:ext cx="313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 Monument B</a:t>
            </a:r>
          </a:p>
        </p:txBody>
      </p:sp>
      <p:graphicFrame>
        <p:nvGraphicFramePr>
          <p:cNvPr id="28" name="Group 70"/>
          <p:cNvGraphicFramePr>
            <a:graphicFrameLocks noGrp="1"/>
          </p:cNvGraphicFramePr>
          <p:nvPr/>
        </p:nvGraphicFramePr>
        <p:xfrm>
          <a:off x="965200" y="977900"/>
          <a:ext cx="7729538" cy="2544786"/>
        </p:xfrm>
        <a:graphic>
          <a:graphicData uri="http://schemas.openxmlformats.org/drawingml/2006/table">
            <a:tbl>
              <a:tblPr/>
              <a:tblGrid>
                <a:gridCol w="2257425"/>
                <a:gridCol w="2389188"/>
                <a:gridCol w="3082925"/>
              </a:tblGrid>
              <a:tr h="350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 (mm)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 (mm)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r>
              <a:tr h="36571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2000</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71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2001</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-1</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71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71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-3</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-6</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71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2004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cs typeface="Arial" charset="0"/>
                        </a:rPr>
                        <a:t>-8</a:t>
                      </a:r>
                      <a:endParaRPr kumimoji="0" lang="en-US" sz="1800" b="0" i="0" u="none" strike="noStrike" cap="none" normalizeH="0" baseline="0" smtClean="0">
                        <a:ln>
                          <a:noFill/>
                        </a:ln>
                        <a:solidFill>
                          <a:schemeClr val="tx1"/>
                        </a:solidFill>
                        <a:effectLst/>
                        <a:latin typeface="Arial" charset="0"/>
                        <a:ea typeface="ＭＳ Ｐゴシック" pitchFamily="-112" charset="-128"/>
                      </a:endParaRP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71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pitchFamily="-112" charset="-128"/>
                        </a:rPr>
                        <a:t>2005</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pitchFamily="-112" charset="-128"/>
                        </a:rPr>
                        <a:t>-5</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pitchFamily="-112" charset="-128"/>
                        </a:rPr>
                        <a:t>-10</a:t>
                      </a:r>
                    </a:p>
                  </a:txBody>
                  <a:tcPr marT="45699" marB="4569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3759" name="Picture 40" descr="graph-neg_north_east.jpg"/>
          <p:cNvPicPr>
            <a:picLocks noGrp="1" noChangeAspect="1" noChangeArrowheads="1"/>
          </p:cNvPicPr>
          <p:nvPr>
            <p:ph type="tbl" idx="1"/>
          </p:nvPr>
        </p:nvPicPr>
        <p:blipFill>
          <a:blip r:embed="rId3">
            <a:extLst>
              <a:ext uri="{28A0092B-C50C-407E-A947-70E740481C1C}">
                <a14:useLocalDpi xmlns:a14="http://schemas.microsoft.com/office/drawing/2010/main" val="0"/>
              </a:ext>
            </a:extLst>
          </a:blip>
          <a:srcRect/>
          <a:stretch>
            <a:fillRect/>
          </a:stretch>
        </p:blipFill>
        <p:spPr>
          <a:xfrm>
            <a:off x="1879600" y="4592638"/>
            <a:ext cx="4208463" cy="2122487"/>
          </a:xfrm>
          <a:noFill/>
        </p:spPr>
      </p:pic>
      <p:sp>
        <p:nvSpPr>
          <p:cNvPr id="73760" name="Text Box 51"/>
          <p:cNvSpPr txBox="1">
            <a:spLocks noChangeArrowheads="1"/>
          </p:cNvSpPr>
          <p:nvPr/>
        </p:nvSpPr>
        <p:spPr bwMode="auto">
          <a:xfrm>
            <a:off x="0" y="3490913"/>
            <a:ext cx="9144000" cy="107632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Plot the location of the GPS station each year. </a:t>
            </a:r>
          </a:p>
          <a:p>
            <a:pPr eaLnBrk="1" hangingPunct="1">
              <a:buFont typeface="Arial" charset="0"/>
              <a:buChar char="•"/>
            </a:pPr>
            <a:r>
              <a:rPr lang="en-US" sz="1600"/>
              <a:t>Draw an arrow from the first data point to the last data point.</a:t>
            </a:r>
          </a:p>
          <a:p>
            <a:pPr eaLnBrk="1" hangingPunct="1">
              <a:buFont typeface="Arial" charset="0"/>
              <a:buChar char="•"/>
            </a:pPr>
            <a:r>
              <a:rPr lang="en-US" sz="1600"/>
              <a:t>Move your gum-drop GPS monument from year 2000</a:t>
            </a:r>
            <a:r>
              <a:rPr lang="ja-JP" altLang="en-US" sz="1600"/>
              <a:t>’</a:t>
            </a:r>
            <a:r>
              <a:rPr lang="en-US" altLang="ja-JP" sz="1600"/>
              <a:t>s position toward 2005</a:t>
            </a:r>
            <a:r>
              <a:rPr lang="ja-JP" altLang="en-US" sz="1600"/>
              <a:t>’</a:t>
            </a:r>
            <a:r>
              <a:rPr lang="en-US" altLang="ja-JP" sz="1600"/>
              <a:t>s position. </a:t>
            </a:r>
          </a:p>
          <a:p>
            <a:pPr eaLnBrk="1" hangingPunct="1">
              <a:buFont typeface="Arial" charset="0"/>
              <a:buChar char="•"/>
            </a:pPr>
            <a:r>
              <a:rPr lang="en-US" sz="1600" b="1"/>
              <a:t>What direction is your GPS monument moving?   </a:t>
            </a:r>
          </a:p>
        </p:txBody>
      </p:sp>
      <p:sp>
        <p:nvSpPr>
          <p:cNvPr id="73761" name="Oval 8"/>
          <p:cNvSpPr>
            <a:spLocks noChangeArrowheads="1"/>
          </p:cNvSpPr>
          <p:nvPr/>
        </p:nvSpPr>
        <p:spPr bwMode="auto">
          <a:xfrm>
            <a:off x="5503863" y="4848225"/>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62" name="Oval 9"/>
          <p:cNvSpPr>
            <a:spLocks noChangeArrowheads="1"/>
          </p:cNvSpPr>
          <p:nvPr/>
        </p:nvSpPr>
        <p:spPr bwMode="auto">
          <a:xfrm>
            <a:off x="4848225" y="5176838"/>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6173910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019550" y="100013"/>
            <a:ext cx="5124450" cy="587375"/>
          </a:xfrm>
        </p:spPr>
        <p:txBody>
          <a:bodyPr/>
          <a:lstStyle/>
          <a:p>
            <a:r>
              <a:rPr lang="en-US" sz="3000">
                <a:latin typeface="Arial" charset="0"/>
              </a:rPr>
              <a:t>Plotting North and East Positions Together</a:t>
            </a:r>
          </a:p>
        </p:txBody>
      </p:sp>
      <p:sp>
        <p:nvSpPr>
          <p:cNvPr id="75778" name="Text Box 55"/>
          <p:cNvSpPr txBox="1">
            <a:spLocks noChangeArrowheads="1"/>
          </p:cNvSpPr>
          <p:nvPr/>
        </p:nvSpPr>
        <p:spPr bwMode="auto">
          <a:xfrm>
            <a:off x="3073400" y="733425"/>
            <a:ext cx="313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 Monument B</a:t>
            </a:r>
          </a:p>
        </p:txBody>
      </p:sp>
      <p:graphicFrame>
        <p:nvGraphicFramePr>
          <p:cNvPr id="28" name="Group 70"/>
          <p:cNvGraphicFramePr>
            <a:graphicFrameLocks noGrp="1"/>
          </p:cNvGraphicFramePr>
          <p:nvPr/>
        </p:nvGraphicFramePr>
        <p:xfrm>
          <a:off x="965200" y="1158875"/>
          <a:ext cx="7729538" cy="2452689"/>
        </p:xfrm>
        <a:graphic>
          <a:graphicData uri="http://schemas.openxmlformats.org/drawingml/2006/table">
            <a:tbl>
              <a:tblPr/>
              <a:tblGrid>
                <a:gridCol w="2257425"/>
                <a:gridCol w="2389188"/>
                <a:gridCol w="3082925"/>
              </a:tblGrid>
              <a:tr h="3504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North (mm)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ea typeface="ＭＳ Ｐゴシック" pitchFamily="-112" charset="-128"/>
                          <a:cs typeface="Arial" charset="0"/>
                        </a:rPr>
                        <a:t>East (mm)</a:t>
                      </a:r>
                      <a:endParaRPr kumimoji="0" lang="en-US" sz="17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0C0C0"/>
                    </a:solid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 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 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2001</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rPr>
                        <a:t>-1</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-2</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2002</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2003</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-3</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-6</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6559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2004</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cs typeface="Arial" charset="0"/>
                        </a:rPr>
                        <a:t>-4</a:t>
                      </a:r>
                      <a:endParaRPr kumimoji="0" lang="en-US" sz="1200" b="0" i="0" u="none" strike="noStrike" cap="none" normalizeH="0" baseline="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cs typeface="Arial" charset="0"/>
                        </a:rPr>
                        <a:t>-8</a:t>
                      </a:r>
                      <a:endParaRPr kumimoji="0" lang="en-US" sz="1200" b="0" i="0" u="none" strike="noStrike" cap="none" normalizeH="0" baseline="0" dirty="0" smtClean="0">
                        <a:ln>
                          <a:noFill/>
                        </a:ln>
                        <a:solidFill>
                          <a:schemeClr val="tx1"/>
                        </a:solidFill>
                        <a:effectLst/>
                        <a:latin typeface="Arial" charset="0"/>
                        <a:ea typeface="ＭＳ Ｐゴシック" pitchFamily="-112" charset="-128"/>
                      </a:endParaRP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26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2005</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ＭＳ Ｐゴシック" pitchFamily="-112" charset="-128"/>
                        </a:rPr>
                        <a:t>-5</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112" charset="-128"/>
                        </a:rPr>
                        <a:t>-10</a:t>
                      </a:r>
                    </a:p>
                  </a:txBody>
                  <a:tcPr marT="45691" marB="4569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2" name="Octagon 61"/>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75808" name="Picture 40" descr="graph-neg_north_east.jpg"/>
          <p:cNvPicPr>
            <a:picLocks noGrp="1" noChangeAspect="1" noChangeArrowheads="1"/>
          </p:cNvPicPr>
          <p:nvPr>
            <p:ph type="tbl" idx="1"/>
          </p:nvPr>
        </p:nvPicPr>
        <p:blipFill>
          <a:blip r:embed="rId3">
            <a:extLst>
              <a:ext uri="{28A0092B-C50C-407E-A947-70E740481C1C}">
                <a14:useLocalDpi xmlns:a14="http://schemas.microsoft.com/office/drawing/2010/main" val="0"/>
              </a:ext>
            </a:extLst>
          </a:blip>
          <a:srcRect/>
          <a:stretch>
            <a:fillRect/>
          </a:stretch>
        </p:blipFill>
        <p:spPr>
          <a:xfrm>
            <a:off x="1628775" y="3644900"/>
            <a:ext cx="5932488" cy="2992438"/>
          </a:xfrm>
          <a:noFill/>
        </p:spPr>
      </p:pic>
      <p:sp>
        <p:nvSpPr>
          <p:cNvPr id="75809" name="Oval 63"/>
          <p:cNvSpPr>
            <a:spLocks noChangeArrowheads="1"/>
          </p:cNvSpPr>
          <p:nvPr/>
        </p:nvSpPr>
        <p:spPr bwMode="auto">
          <a:xfrm>
            <a:off x="6791325" y="4017963"/>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0" name="Oval 63"/>
          <p:cNvSpPr>
            <a:spLocks noChangeArrowheads="1"/>
          </p:cNvSpPr>
          <p:nvPr/>
        </p:nvSpPr>
        <p:spPr bwMode="auto">
          <a:xfrm>
            <a:off x="5830888" y="4486275"/>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1" name="Oval 63"/>
          <p:cNvSpPr>
            <a:spLocks noChangeArrowheads="1"/>
          </p:cNvSpPr>
          <p:nvPr/>
        </p:nvSpPr>
        <p:spPr bwMode="auto">
          <a:xfrm>
            <a:off x="4860925" y="4967288"/>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2" name="Oval 63"/>
          <p:cNvSpPr>
            <a:spLocks noChangeArrowheads="1"/>
          </p:cNvSpPr>
          <p:nvPr/>
        </p:nvSpPr>
        <p:spPr bwMode="auto">
          <a:xfrm>
            <a:off x="3898900" y="5430838"/>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3" name="Oval 63"/>
          <p:cNvSpPr>
            <a:spLocks noChangeArrowheads="1"/>
          </p:cNvSpPr>
          <p:nvPr/>
        </p:nvSpPr>
        <p:spPr bwMode="auto">
          <a:xfrm>
            <a:off x="2947988" y="5922963"/>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4" name="Oval 63"/>
          <p:cNvSpPr>
            <a:spLocks noChangeArrowheads="1"/>
          </p:cNvSpPr>
          <p:nvPr/>
        </p:nvSpPr>
        <p:spPr bwMode="auto">
          <a:xfrm>
            <a:off x="1981200" y="6380163"/>
            <a:ext cx="117475" cy="117475"/>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5" name="Line 64"/>
          <p:cNvSpPr>
            <a:spLocks noChangeShapeType="1"/>
          </p:cNvSpPr>
          <p:nvPr/>
        </p:nvSpPr>
        <p:spPr bwMode="auto">
          <a:xfrm flipH="1">
            <a:off x="2009775" y="4060825"/>
            <a:ext cx="4881563" cy="2400300"/>
          </a:xfrm>
          <a:prstGeom prst="line">
            <a:avLst/>
          </a:prstGeom>
          <a:noFill/>
          <a:ln w="381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533063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sz="3200">
                <a:latin typeface="Arial" charset="0"/>
              </a:rPr>
              <a:t>Which way are we going? </a:t>
            </a:r>
          </a:p>
        </p:txBody>
      </p:sp>
      <p:sp>
        <p:nvSpPr>
          <p:cNvPr id="57346" name="Rectangle 3"/>
          <p:cNvSpPr>
            <a:spLocks noGrp="1" noChangeArrowheads="1"/>
          </p:cNvSpPr>
          <p:nvPr>
            <p:ph type="body" idx="1"/>
          </p:nvPr>
        </p:nvSpPr>
        <p:spPr>
          <a:xfrm>
            <a:off x="152400" y="992188"/>
            <a:ext cx="4146550" cy="5257800"/>
          </a:xfrm>
        </p:spPr>
        <p:txBody>
          <a:bodyPr/>
          <a:lstStyle/>
          <a:p>
            <a:pPr>
              <a:defRPr/>
            </a:pPr>
            <a:r>
              <a:rPr lang="en-US" sz="2800" b="1" dirty="0" smtClean="0">
                <a:latin typeface="Arial" charset="0"/>
                <a:ea typeface="ＭＳ Ｐゴシック" charset="0"/>
                <a:cs typeface="Arial" charset="0"/>
              </a:rPr>
              <a:t>Are we moving</a:t>
            </a:r>
            <a:endParaRPr lang="en-US" sz="2800" dirty="0" smtClean="0">
              <a:latin typeface="Arial" charset="0"/>
              <a:ea typeface="ＭＳ Ｐゴシック" charset="0"/>
              <a:cs typeface="Arial" charset="0"/>
            </a:endParaRPr>
          </a:p>
          <a:p>
            <a:pPr lvl="1">
              <a:defRPr/>
            </a:pPr>
            <a:r>
              <a:rPr lang="en-US" dirty="0" smtClean="0">
                <a:latin typeface="Arial" charset="0"/>
                <a:ea typeface="ＭＳ Ｐゴシック" charset="0"/>
                <a:cs typeface="Arial" charset="0"/>
              </a:rPr>
              <a:t>North or south?</a:t>
            </a:r>
          </a:p>
          <a:p>
            <a:pPr lvl="1">
              <a:defRPr/>
            </a:pPr>
            <a:endParaRPr lang="en-US" dirty="0" smtClean="0">
              <a:latin typeface="Arial" charset="0"/>
              <a:ea typeface="ＭＳ Ｐゴシック" charset="0"/>
              <a:cs typeface="Arial" charset="0"/>
            </a:endParaRPr>
          </a:p>
          <a:p>
            <a:pPr lvl="1">
              <a:defRPr/>
            </a:pPr>
            <a:endParaRPr lang="en-US" dirty="0" smtClean="0">
              <a:latin typeface="Arial" charset="0"/>
              <a:ea typeface="ＭＳ Ｐゴシック" charset="0"/>
              <a:cs typeface="Arial" charset="0"/>
            </a:endParaRPr>
          </a:p>
          <a:p>
            <a:pPr lvl="1">
              <a:defRPr/>
            </a:pPr>
            <a:endParaRPr lang="en-US" dirty="0" smtClean="0">
              <a:latin typeface="Arial" charset="0"/>
              <a:ea typeface="ＭＳ Ｐゴシック" charset="0"/>
              <a:cs typeface="Arial" charset="0"/>
            </a:endParaRPr>
          </a:p>
          <a:p>
            <a:pPr lvl="1">
              <a:defRPr/>
            </a:pPr>
            <a:r>
              <a:rPr lang="en-US" dirty="0" smtClean="0">
                <a:latin typeface="Arial" charset="0"/>
                <a:ea typeface="ＭＳ Ｐゴシック" charset="0"/>
                <a:cs typeface="Arial" charset="0"/>
              </a:rPr>
              <a:t>East or west?</a:t>
            </a:r>
          </a:p>
          <a:p>
            <a:pPr lvl="1">
              <a:defRPr/>
            </a:pPr>
            <a:endParaRPr lang="en-US" dirty="0" smtClean="0">
              <a:latin typeface="Arial" charset="0"/>
              <a:ea typeface="ＭＳ Ｐゴシック" charset="0"/>
              <a:cs typeface="Arial" charset="0"/>
            </a:endParaRPr>
          </a:p>
          <a:p>
            <a:pPr lvl="1">
              <a:defRPr/>
            </a:pPr>
            <a:endParaRPr lang="en-US" dirty="0" smtClean="0">
              <a:latin typeface="Arial" charset="0"/>
              <a:ea typeface="ＭＳ Ｐゴシック" charset="0"/>
              <a:cs typeface="Arial" charset="0"/>
            </a:endParaRPr>
          </a:p>
          <a:p>
            <a:pPr marL="457200" lvl="1" indent="0">
              <a:buFont typeface="Wingdings" charset="0"/>
              <a:buNone/>
              <a:defRPr/>
            </a:pPr>
            <a:endParaRPr lang="en-US" dirty="0" smtClean="0">
              <a:latin typeface="Arial" charset="0"/>
              <a:ea typeface="ＭＳ Ｐゴシック" charset="0"/>
              <a:cs typeface="Arial" charset="0"/>
            </a:endParaRPr>
          </a:p>
          <a:p>
            <a:pPr lvl="1">
              <a:defRPr/>
            </a:pPr>
            <a:r>
              <a:rPr lang="en-US" dirty="0" smtClean="0">
                <a:latin typeface="Arial" charset="0"/>
                <a:ea typeface="ＭＳ Ｐゴシック" charset="0"/>
                <a:cs typeface="Arial" charset="0"/>
              </a:rPr>
              <a:t>Height (or vertical) : up or down?</a:t>
            </a:r>
            <a:endParaRPr lang="en-US" dirty="0">
              <a:latin typeface="Arial" charset="0"/>
              <a:ea typeface="ＭＳ Ｐゴシック" charset="0"/>
              <a:cs typeface="Arial" charset="0"/>
            </a:endParaRPr>
          </a:p>
        </p:txBody>
      </p:sp>
      <p:pic>
        <p:nvPicPr>
          <p:cNvPr id="77827"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6"/>
          <p:cNvSpPr txBox="1">
            <a:spLocks noChangeArrowheads="1"/>
          </p:cNvSpPr>
          <p:nvPr/>
        </p:nvSpPr>
        <p:spPr bwMode="auto">
          <a:xfrm rot="-5400000">
            <a:off x="3826669"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77830" name="Text Box 7"/>
          <p:cNvSpPr txBox="1">
            <a:spLocks noChangeArrowheads="1"/>
          </p:cNvSpPr>
          <p:nvPr/>
        </p:nvSpPr>
        <p:spPr bwMode="auto">
          <a:xfrm rot="-5400000">
            <a:off x="3877469"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77831" name="Picture 8"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5422900"/>
            <a:ext cx="34464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 Box 9"/>
          <p:cNvSpPr txBox="1">
            <a:spLocks noChangeArrowheads="1"/>
          </p:cNvSpPr>
          <p:nvPr/>
        </p:nvSpPr>
        <p:spPr bwMode="auto">
          <a:xfrm rot="-5400000">
            <a:off x="3775869"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77833" name="Text Box 6"/>
          <p:cNvSpPr txBox="1">
            <a:spLocks noChangeArrowheads="1"/>
          </p:cNvSpPr>
          <p:nvPr/>
        </p:nvSpPr>
        <p:spPr bwMode="auto">
          <a:xfrm>
            <a:off x="5630863" y="62150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Tree>
    <p:extLst>
      <p:ext uri="{BB962C8B-B14F-4D97-AF65-F5344CB8AC3E}">
        <p14:creationId xmlns:p14="http://schemas.microsoft.com/office/powerpoint/2010/main" val="4505544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r>
              <a:rPr lang="en-US" sz="3200">
                <a:latin typeface="Arial" charset="0"/>
              </a:rPr>
              <a:t>Which way are we going? </a:t>
            </a:r>
            <a:br>
              <a:rPr lang="en-US" sz="3200">
                <a:latin typeface="Arial" charset="0"/>
              </a:rPr>
            </a:br>
            <a:r>
              <a:rPr lang="en-US" sz="3200">
                <a:latin typeface="Arial" charset="0"/>
              </a:rPr>
              <a:t>Moving South and West</a:t>
            </a:r>
          </a:p>
        </p:txBody>
      </p:sp>
      <p:sp>
        <p:nvSpPr>
          <p:cNvPr id="79874" name="Rectangle 3"/>
          <p:cNvSpPr>
            <a:spLocks noGrp="1" noChangeArrowheads="1"/>
          </p:cNvSpPr>
          <p:nvPr>
            <p:ph type="body" idx="1"/>
          </p:nvPr>
        </p:nvSpPr>
        <p:spPr>
          <a:xfrm>
            <a:off x="152400" y="1314450"/>
            <a:ext cx="4146550" cy="4935538"/>
          </a:xfrm>
        </p:spPr>
        <p:txBody>
          <a:bodyPr/>
          <a:lstStyle/>
          <a:p>
            <a:pPr>
              <a:buFontTx/>
              <a:buNone/>
            </a:pPr>
            <a:r>
              <a:rPr lang="en-US" sz="3000" b="1">
                <a:latin typeface="Arial" charset="0"/>
                <a:ea typeface="ＭＳ Ｐゴシック" charset="0"/>
                <a:cs typeface="Arial" charset="0"/>
              </a:rPr>
              <a:t>Negative</a:t>
            </a:r>
            <a:r>
              <a:rPr lang="en-US" sz="3000">
                <a:latin typeface="Arial" charset="0"/>
                <a:ea typeface="ＭＳ Ｐゴシック" charset="0"/>
                <a:cs typeface="Arial" charset="0"/>
              </a:rPr>
              <a:t> slope:</a:t>
            </a:r>
          </a:p>
          <a:p>
            <a:pPr lvl="1"/>
            <a:r>
              <a:rPr lang="en-US">
                <a:latin typeface="Arial" charset="0"/>
                <a:ea typeface="ＭＳ Ｐゴシック" charset="0"/>
                <a:cs typeface="Arial" charset="0"/>
              </a:rPr>
              <a:t>North-south time series: The station is moving </a:t>
            </a:r>
            <a:r>
              <a:rPr lang="en-US" b="1">
                <a:latin typeface="Arial" charset="0"/>
                <a:ea typeface="ＭＳ Ｐゴシック" charset="0"/>
                <a:cs typeface="Arial" charset="0"/>
              </a:rPr>
              <a:t>south</a:t>
            </a:r>
            <a:r>
              <a:rPr lang="en-US">
                <a:latin typeface="Arial" charset="0"/>
                <a:ea typeface="ＭＳ Ｐゴシック" charset="0"/>
                <a:cs typeface="Arial" charset="0"/>
              </a:rPr>
              <a:t>.</a:t>
            </a:r>
          </a:p>
          <a:p>
            <a:pPr lvl="1"/>
            <a:r>
              <a:rPr lang="en-US">
                <a:latin typeface="Arial" charset="0"/>
                <a:ea typeface="ＭＳ Ｐゴシック" charset="0"/>
                <a:cs typeface="Arial" charset="0"/>
              </a:rPr>
              <a:t>East-west time series: The station is moving </a:t>
            </a:r>
            <a:r>
              <a:rPr lang="en-US" b="1">
                <a:latin typeface="Arial" charset="0"/>
                <a:ea typeface="ＭＳ Ｐゴシック" charset="0"/>
                <a:cs typeface="Arial" charset="0"/>
              </a:rPr>
              <a:t>west</a:t>
            </a:r>
            <a:r>
              <a:rPr lang="en-US">
                <a:latin typeface="Arial" charset="0"/>
                <a:ea typeface="ＭＳ Ｐゴシック" charset="0"/>
                <a:cs typeface="Arial" charset="0"/>
              </a:rPr>
              <a:t>.</a:t>
            </a:r>
          </a:p>
          <a:p>
            <a:pPr lvl="1"/>
            <a:r>
              <a:rPr lang="en-US">
                <a:latin typeface="Arial" charset="0"/>
                <a:ea typeface="ＭＳ Ｐゴシック" charset="0"/>
                <a:cs typeface="Arial" charset="0"/>
              </a:rPr>
              <a:t>Height time series: The station is moving </a:t>
            </a:r>
            <a:r>
              <a:rPr lang="en-US" b="1">
                <a:latin typeface="Arial" charset="0"/>
                <a:ea typeface="ＭＳ Ｐゴシック" charset="0"/>
                <a:cs typeface="Arial" charset="0"/>
              </a:rPr>
              <a:t>down</a:t>
            </a:r>
            <a:r>
              <a:rPr lang="en-US">
                <a:latin typeface="Arial" charset="0"/>
                <a:ea typeface="ＭＳ Ｐゴシック" charset="0"/>
                <a:cs typeface="Arial" charset="0"/>
              </a:rPr>
              <a:t>.</a:t>
            </a:r>
          </a:p>
        </p:txBody>
      </p:sp>
      <p:pic>
        <p:nvPicPr>
          <p:cNvPr id="79875"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6"/>
          <p:cNvSpPr txBox="1">
            <a:spLocks noChangeArrowheads="1"/>
          </p:cNvSpPr>
          <p:nvPr/>
        </p:nvSpPr>
        <p:spPr bwMode="auto">
          <a:xfrm rot="-5400000">
            <a:off x="3826669"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79878" name="Text Box 7"/>
          <p:cNvSpPr txBox="1">
            <a:spLocks noChangeArrowheads="1"/>
          </p:cNvSpPr>
          <p:nvPr/>
        </p:nvSpPr>
        <p:spPr bwMode="auto">
          <a:xfrm rot="-5400000">
            <a:off x="3877469"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79879" name="Picture 8"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5422900"/>
            <a:ext cx="34464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9"/>
          <p:cNvSpPr txBox="1">
            <a:spLocks noChangeArrowheads="1"/>
          </p:cNvSpPr>
          <p:nvPr/>
        </p:nvSpPr>
        <p:spPr bwMode="auto">
          <a:xfrm rot="-5400000">
            <a:off x="3775869"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79881" name="Text Box 6"/>
          <p:cNvSpPr txBox="1">
            <a:spLocks noChangeArrowheads="1"/>
          </p:cNvSpPr>
          <p:nvPr/>
        </p:nvSpPr>
        <p:spPr bwMode="auto">
          <a:xfrm>
            <a:off x="5630863" y="62150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Tree>
    <p:extLst>
      <p:ext uri="{BB962C8B-B14F-4D97-AF65-F5344CB8AC3E}">
        <p14:creationId xmlns:p14="http://schemas.microsoft.com/office/powerpoint/2010/main" val="40161084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sz="3200">
                <a:latin typeface="Arial" charset="0"/>
              </a:rPr>
              <a:t>Time Series Plot </a:t>
            </a:r>
            <a:br>
              <a:rPr lang="en-US" sz="3200">
                <a:latin typeface="Arial" charset="0"/>
              </a:rPr>
            </a:br>
            <a:r>
              <a:rPr lang="en-US" sz="3200">
                <a:latin typeface="Arial" charset="0"/>
              </a:rPr>
              <a:t>Reference Key</a:t>
            </a:r>
          </a:p>
        </p:txBody>
      </p:sp>
      <p:pic>
        <p:nvPicPr>
          <p:cNvPr id="81922" name="Content Placeholder 3" descr="velocityVector_RefKey_2008jun.png"/>
          <p:cNvPicPr>
            <a:picLocks noGrp="1" noChangeAspect="1"/>
          </p:cNvPicPr>
          <p:nvPr>
            <p:ph idx="1"/>
          </p:nvPr>
        </p:nvPicPr>
        <p:blipFill>
          <a:blip r:embed="rId2">
            <a:extLst>
              <a:ext uri="{28A0092B-C50C-407E-A947-70E740481C1C}">
                <a14:useLocalDpi xmlns:a14="http://schemas.microsoft.com/office/drawing/2010/main" val="0"/>
              </a:ext>
            </a:extLst>
          </a:blip>
          <a:srcRect l="412" t="12363" r="517"/>
          <a:stretch>
            <a:fillRect/>
          </a:stretch>
        </p:blipFill>
        <p:spPr>
          <a:xfrm>
            <a:off x="1911350" y="779463"/>
            <a:ext cx="5314950" cy="6083300"/>
          </a:xfrm>
        </p:spPr>
      </p:pic>
    </p:spTree>
    <p:extLst>
      <p:ext uri="{BB962C8B-B14F-4D97-AF65-F5344CB8AC3E}">
        <p14:creationId xmlns:p14="http://schemas.microsoft.com/office/powerpoint/2010/main" val="19918339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3000375" y="0"/>
            <a:ext cx="6143625" cy="785813"/>
          </a:xfrm>
        </p:spPr>
        <p:txBody>
          <a:bodyPr/>
          <a:lstStyle/>
          <a:p>
            <a:pPr eaLnBrk="1" hangingPunct="1"/>
            <a:r>
              <a:rPr lang="en-US" sz="3000">
                <a:latin typeface="Arial" charset="0"/>
                <a:cs typeface="ＭＳ Ｐゴシック" charset="0"/>
              </a:rPr>
              <a:t>Part 3: Apply Your Knowledge: Which Car Matches the Graphs?</a:t>
            </a:r>
          </a:p>
        </p:txBody>
      </p:sp>
      <p:grpSp>
        <p:nvGrpSpPr>
          <p:cNvPr id="82946" name="Group 53"/>
          <p:cNvGrpSpPr>
            <a:grpSpLocks/>
          </p:cNvGrpSpPr>
          <p:nvPr/>
        </p:nvGrpSpPr>
        <p:grpSpPr bwMode="auto">
          <a:xfrm>
            <a:off x="1255713" y="1957388"/>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2948" name="Group 52"/>
            <p:cNvGrpSpPr>
              <a:grpSpLocks/>
            </p:cNvGrpSpPr>
            <p:nvPr/>
          </p:nvGrpSpPr>
          <p:grpSpPr bwMode="auto">
            <a:xfrm>
              <a:off x="1404938" y="3675063"/>
              <a:ext cx="6340034" cy="3321050"/>
              <a:chOff x="2876550" y="3665905"/>
              <a:chExt cx="6340034" cy="3320683"/>
            </a:xfrm>
          </p:grpSpPr>
          <p:grpSp>
            <p:nvGrpSpPr>
              <p:cNvPr id="82949" name="Group 48"/>
              <p:cNvGrpSpPr>
                <a:grpSpLocks/>
              </p:cNvGrpSpPr>
              <p:nvPr/>
            </p:nvGrpSpPr>
            <p:grpSpPr bwMode="auto">
              <a:xfrm>
                <a:off x="2876550" y="3665905"/>
                <a:ext cx="6267450" cy="3320683"/>
                <a:chOff x="2876777" y="1030512"/>
                <a:chExt cx="6267223" cy="4136508"/>
              </a:xfrm>
            </p:grpSpPr>
            <p:grpSp>
              <p:nvGrpSpPr>
                <p:cNvPr id="82952" name="Group 33"/>
                <p:cNvGrpSpPr>
                  <a:grpSpLocks/>
                </p:cNvGrpSpPr>
                <p:nvPr/>
              </p:nvGrpSpPr>
              <p:grpSpPr bwMode="auto">
                <a:xfrm>
                  <a:off x="3081802" y="1127131"/>
                  <a:ext cx="5706597" cy="3608156"/>
                  <a:chOff x="2880" y="1889"/>
                  <a:chExt cx="5955" cy="3420"/>
                </a:xfrm>
              </p:grpSpPr>
              <p:sp>
                <p:nvSpPr>
                  <p:cNvPr id="8295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295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6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6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6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296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5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295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295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295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295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295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extLst>
      <p:ext uri="{BB962C8B-B14F-4D97-AF65-F5344CB8AC3E}">
        <p14:creationId xmlns:p14="http://schemas.microsoft.com/office/powerpoint/2010/main" val="26140185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83970" name="Title 1"/>
          <p:cNvSpPr>
            <a:spLocks noGrp="1"/>
          </p:cNvSpPr>
          <p:nvPr>
            <p:ph type="title"/>
          </p:nvPr>
        </p:nvSpPr>
        <p:spPr>
          <a:xfrm>
            <a:off x="3000375" y="0"/>
            <a:ext cx="6143625" cy="785813"/>
          </a:xfrm>
        </p:spPr>
        <p:txBody>
          <a:bodyPr/>
          <a:lstStyle/>
          <a:p>
            <a:pPr eaLnBrk="1" hangingPunct="1"/>
            <a:r>
              <a:rPr lang="en-US" sz="3000">
                <a:latin typeface="Arial" charset="0"/>
                <a:cs typeface="ＭＳ Ｐゴシック" charset="0"/>
              </a:rPr>
              <a:t>Part 3: Apply Your Knowledge: Which Car Matches the Graphs?</a:t>
            </a:r>
          </a:p>
        </p:txBody>
      </p:sp>
      <p:sp>
        <p:nvSpPr>
          <p:cNvPr id="83971" name="TextBox 47"/>
          <p:cNvSpPr txBox="1">
            <a:spLocks noChangeArrowheads="1"/>
          </p:cNvSpPr>
          <p:nvPr/>
        </p:nvSpPr>
        <p:spPr bwMode="auto">
          <a:xfrm>
            <a:off x="4627563" y="1144588"/>
            <a:ext cx="204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a:t>
            </a:r>
          </a:p>
          <a:p>
            <a:pPr eaLnBrk="1" hangingPunct="1"/>
            <a:r>
              <a:rPr lang="en-US" sz="2800"/>
              <a:t>Direction?</a:t>
            </a:r>
          </a:p>
          <a:p>
            <a:pPr eaLnBrk="1" hangingPunct="1"/>
            <a:endParaRPr lang="en-US" sz="3200"/>
          </a:p>
          <a:p>
            <a:pPr eaLnBrk="1" hangingPunct="1"/>
            <a:r>
              <a:rPr lang="en-US" sz="3200"/>
              <a:t>________</a:t>
            </a:r>
          </a:p>
        </p:txBody>
      </p:sp>
      <p:sp>
        <p:nvSpPr>
          <p:cNvPr id="83972" name="TextBox 48"/>
          <p:cNvSpPr txBox="1">
            <a:spLocks noChangeArrowheads="1"/>
          </p:cNvSpPr>
          <p:nvPr/>
        </p:nvSpPr>
        <p:spPr bwMode="auto">
          <a:xfrm>
            <a:off x="6645275" y="1144588"/>
            <a:ext cx="2082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Which car? </a:t>
            </a:r>
          </a:p>
          <a:p>
            <a:pPr eaLnBrk="1" hangingPunct="1"/>
            <a:r>
              <a:rPr lang="en-US" sz="2800"/>
              <a:t>(letter)</a:t>
            </a:r>
          </a:p>
          <a:p>
            <a:pPr eaLnBrk="1" hangingPunct="1"/>
            <a:endParaRPr lang="en-US" sz="3200"/>
          </a:p>
          <a:p>
            <a:pPr eaLnBrk="1" hangingPunct="1"/>
            <a:r>
              <a:rPr lang="en-US" sz="3200"/>
              <a:t>________</a:t>
            </a:r>
          </a:p>
        </p:txBody>
      </p:sp>
      <p:grpSp>
        <p:nvGrpSpPr>
          <p:cNvPr id="83973" name="Group 50"/>
          <p:cNvGrpSpPr>
            <a:grpSpLocks/>
          </p:cNvGrpSpPr>
          <p:nvPr/>
        </p:nvGrpSpPr>
        <p:grpSpPr bwMode="auto">
          <a:xfrm>
            <a:off x="149225" y="1247775"/>
            <a:ext cx="1962150" cy="1817688"/>
            <a:chOff x="149225" y="1247775"/>
            <a:chExt cx="1962150" cy="1817688"/>
          </a:xfrm>
        </p:grpSpPr>
        <p:sp>
          <p:nvSpPr>
            <p:cNvPr id="84008"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84009"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84010"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11"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12"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13" name="TextBox 40"/>
            <p:cNvSpPr txBox="1">
              <a:spLocks noChangeArrowheads="1"/>
            </p:cNvSpPr>
            <p:nvPr/>
          </p:nvSpPr>
          <p:spPr bwMode="auto">
            <a:xfrm rot="-5400000">
              <a:off x="-342599" y="1901629"/>
              <a:ext cx="12914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83974" name="Group 56"/>
          <p:cNvGrpSpPr>
            <a:grpSpLocks/>
          </p:cNvGrpSpPr>
          <p:nvPr/>
        </p:nvGrpSpPr>
        <p:grpSpPr bwMode="auto">
          <a:xfrm>
            <a:off x="2259013" y="1204913"/>
            <a:ext cx="1933575" cy="1860550"/>
            <a:chOff x="2259048" y="1205328"/>
            <a:chExt cx="1933540" cy="1860135"/>
          </a:xfrm>
        </p:grpSpPr>
        <p:sp>
          <p:nvSpPr>
            <p:cNvPr id="84002"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03"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04"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05"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84006" name="TextBox 41"/>
            <p:cNvSpPr txBox="1">
              <a:spLocks noChangeArrowheads="1"/>
            </p:cNvSpPr>
            <p:nvPr/>
          </p:nvSpPr>
          <p:spPr bwMode="auto">
            <a:xfrm rot="-5400000">
              <a:off x="1664987" y="1799389"/>
              <a:ext cx="1495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84007"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83975"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grpSp>
        <p:nvGrpSpPr>
          <p:cNvPr id="83976" name="Group 53"/>
          <p:cNvGrpSpPr>
            <a:grpSpLocks/>
          </p:cNvGrpSpPr>
          <p:nvPr/>
        </p:nvGrpSpPr>
        <p:grpSpPr bwMode="auto">
          <a:xfrm>
            <a:off x="1404938" y="3675063"/>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3978" name="Group 52"/>
            <p:cNvGrpSpPr>
              <a:grpSpLocks/>
            </p:cNvGrpSpPr>
            <p:nvPr/>
          </p:nvGrpSpPr>
          <p:grpSpPr bwMode="auto">
            <a:xfrm>
              <a:off x="1404938" y="3675063"/>
              <a:ext cx="6340034" cy="3321050"/>
              <a:chOff x="2876550" y="3665905"/>
              <a:chExt cx="6340034" cy="3320683"/>
            </a:xfrm>
          </p:grpSpPr>
          <p:grpSp>
            <p:nvGrpSpPr>
              <p:cNvPr id="83979" name="Group 48"/>
              <p:cNvGrpSpPr>
                <a:grpSpLocks/>
              </p:cNvGrpSpPr>
              <p:nvPr/>
            </p:nvGrpSpPr>
            <p:grpSpPr bwMode="auto">
              <a:xfrm>
                <a:off x="2876550" y="3665905"/>
                <a:ext cx="6267450" cy="3320683"/>
                <a:chOff x="2876777" y="1030512"/>
                <a:chExt cx="6267223" cy="4136508"/>
              </a:xfrm>
            </p:grpSpPr>
            <p:grpSp>
              <p:nvGrpSpPr>
                <p:cNvPr id="83982" name="Group 33"/>
                <p:cNvGrpSpPr>
                  <a:grpSpLocks/>
                </p:cNvGrpSpPr>
                <p:nvPr/>
              </p:nvGrpSpPr>
              <p:grpSpPr bwMode="auto">
                <a:xfrm>
                  <a:off x="3081802" y="1127131"/>
                  <a:ext cx="5706597" cy="3608156"/>
                  <a:chOff x="2880" y="1889"/>
                  <a:chExt cx="5955" cy="3420"/>
                </a:xfrm>
              </p:grpSpPr>
              <p:sp>
                <p:nvSpPr>
                  <p:cNvPr id="8398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398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399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8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398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398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398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398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398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extLst>
      <p:ext uri="{BB962C8B-B14F-4D97-AF65-F5344CB8AC3E}">
        <p14:creationId xmlns:p14="http://schemas.microsoft.com/office/powerpoint/2010/main" val="39491919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z="3200">
                <a:latin typeface="Arial" charset="0"/>
              </a:rPr>
              <a:t>With GPS, Learners can </a:t>
            </a:r>
            <a:r>
              <a:rPr lang="en-US" sz="3200" b="1" i="1">
                <a:latin typeface="Arial" charset="0"/>
              </a:rPr>
              <a:t>see</a:t>
            </a:r>
            <a:r>
              <a:rPr lang="en-US" sz="3200">
                <a:latin typeface="Arial" charset="0"/>
              </a:rPr>
              <a:t> the plates moving apart</a:t>
            </a:r>
          </a:p>
        </p:txBody>
      </p:sp>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031875"/>
            <a:ext cx="826135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90"/>
          <p:cNvSpPr>
            <a:spLocks noChangeArrowheads="1"/>
          </p:cNvSpPr>
          <p:nvPr/>
        </p:nvSpPr>
        <p:spPr bwMode="auto">
          <a:xfrm>
            <a:off x="0" y="6273800"/>
            <a:ext cx="8947150" cy="584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600">
                <a:cs typeface="Arial" charset="0"/>
              </a:rPr>
              <a:t>Data source: Global Strain Rate Map Project ; Reference Frame: </a:t>
            </a:r>
            <a:r>
              <a:rPr lang="en-US" sz="1600" b="1">
                <a:cs typeface="Arial" charset="0"/>
              </a:rPr>
              <a:t>No Net Rotation</a:t>
            </a:r>
          </a:p>
          <a:p>
            <a:r>
              <a:rPr lang="en-US" sz="1600">
                <a:cs typeface="Arial" charset="0"/>
              </a:rPr>
              <a:t>UNAVCO GPS Velocity Viewer: http://geon.unavco.org/unavco/GEV.php</a:t>
            </a:r>
          </a:p>
        </p:txBody>
      </p:sp>
    </p:spTree>
    <p:extLst>
      <p:ext uri="{BB962C8B-B14F-4D97-AF65-F5344CB8AC3E}">
        <p14:creationId xmlns:p14="http://schemas.microsoft.com/office/powerpoint/2010/main" val="18504207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84994"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84995" name="TextBox 47"/>
          <p:cNvSpPr txBox="1">
            <a:spLocks noChangeArrowheads="1"/>
          </p:cNvSpPr>
          <p:nvPr/>
        </p:nvSpPr>
        <p:spPr bwMode="auto">
          <a:xfrm>
            <a:off x="4627563" y="1144588"/>
            <a:ext cx="204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a:t>
            </a:r>
          </a:p>
          <a:p>
            <a:pPr eaLnBrk="1" hangingPunct="1"/>
            <a:r>
              <a:rPr lang="en-US" sz="2800"/>
              <a:t>Direction?</a:t>
            </a:r>
          </a:p>
          <a:p>
            <a:pPr eaLnBrk="1" hangingPunct="1"/>
            <a:endParaRPr lang="en-US" sz="3200"/>
          </a:p>
          <a:p>
            <a:pPr eaLnBrk="1" hangingPunct="1"/>
            <a:r>
              <a:rPr lang="en-US" sz="3200"/>
              <a:t>________</a:t>
            </a:r>
          </a:p>
        </p:txBody>
      </p:sp>
      <p:sp>
        <p:nvSpPr>
          <p:cNvPr id="84996" name="TextBox 48"/>
          <p:cNvSpPr txBox="1">
            <a:spLocks noChangeArrowheads="1"/>
          </p:cNvSpPr>
          <p:nvPr/>
        </p:nvSpPr>
        <p:spPr bwMode="auto">
          <a:xfrm>
            <a:off x="6645275" y="1144588"/>
            <a:ext cx="2082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Which car? </a:t>
            </a:r>
          </a:p>
          <a:p>
            <a:pPr eaLnBrk="1" hangingPunct="1"/>
            <a:r>
              <a:rPr lang="en-US" sz="2800"/>
              <a:t>(letter)</a:t>
            </a:r>
          </a:p>
          <a:p>
            <a:pPr eaLnBrk="1" hangingPunct="1"/>
            <a:endParaRPr lang="en-US" sz="3200"/>
          </a:p>
          <a:p>
            <a:pPr eaLnBrk="1" hangingPunct="1"/>
            <a:r>
              <a:rPr lang="en-US" sz="3200"/>
              <a:t>________</a:t>
            </a:r>
          </a:p>
        </p:txBody>
      </p:sp>
      <p:grpSp>
        <p:nvGrpSpPr>
          <p:cNvPr id="84997" name="Group 50"/>
          <p:cNvGrpSpPr>
            <a:grpSpLocks/>
          </p:cNvGrpSpPr>
          <p:nvPr/>
        </p:nvGrpSpPr>
        <p:grpSpPr bwMode="auto">
          <a:xfrm>
            <a:off x="149225" y="1247775"/>
            <a:ext cx="1962150" cy="1817688"/>
            <a:chOff x="149225" y="1247775"/>
            <a:chExt cx="1962150" cy="1817688"/>
          </a:xfrm>
        </p:grpSpPr>
        <p:sp>
          <p:nvSpPr>
            <p:cNvPr id="85033"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85034"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85035"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6"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7"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8"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84998" name="Group 56"/>
          <p:cNvGrpSpPr>
            <a:grpSpLocks/>
          </p:cNvGrpSpPr>
          <p:nvPr/>
        </p:nvGrpSpPr>
        <p:grpSpPr bwMode="auto">
          <a:xfrm>
            <a:off x="2259013" y="1247775"/>
            <a:ext cx="1933575" cy="1817688"/>
            <a:chOff x="2259048" y="1247775"/>
            <a:chExt cx="1933540" cy="1817688"/>
          </a:xfrm>
        </p:grpSpPr>
        <p:sp>
          <p:nvSpPr>
            <p:cNvPr id="85027"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28"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29"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0"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85031"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85032"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84999"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grpSp>
        <p:nvGrpSpPr>
          <p:cNvPr id="85000" name="Group 53"/>
          <p:cNvGrpSpPr>
            <a:grpSpLocks/>
          </p:cNvGrpSpPr>
          <p:nvPr/>
        </p:nvGrpSpPr>
        <p:grpSpPr bwMode="auto">
          <a:xfrm>
            <a:off x="1404938" y="3675063"/>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5003" name="Group 52"/>
            <p:cNvGrpSpPr>
              <a:grpSpLocks/>
            </p:cNvGrpSpPr>
            <p:nvPr/>
          </p:nvGrpSpPr>
          <p:grpSpPr bwMode="auto">
            <a:xfrm>
              <a:off x="1404938" y="3675063"/>
              <a:ext cx="6340034" cy="3321050"/>
              <a:chOff x="2876550" y="3665905"/>
              <a:chExt cx="6340034" cy="3320683"/>
            </a:xfrm>
          </p:grpSpPr>
          <p:grpSp>
            <p:nvGrpSpPr>
              <p:cNvPr id="85004" name="Group 48"/>
              <p:cNvGrpSpPr>
                <a:grpSpLocks/>
              </p:cNvGrpSpPr>
              <p:nvPr/>
            </p:nvGrpSpPr>
            <p:grpSpPr bwMode="auto">
              <a:xfrm>
                <a:off x="2876550" y="3665905"/>
                <a:ext cx="6267450" cy="3320683"/>
                <a:chOff x="2876777" y="1030512"/>
                <a:chExt cx="6267223" cy="4136508"/>
              </a:xfrm>
            </p:grpSpPr>
            <p:grpSp>
              <p:nvGrpSpPr>
                <p:cNvPr id="85007" name="Group 33"/>
                <p:cNvGrpSpPr>
                  <a:grpSpLocks/>
                </p:cNvGrpSpPr>
                <p:nvPr/>
              </p:nvGrpSpPr>
              <p:grpSpPr bwMode="auto">
                <a:xfrm>
                  <a:off x="3081802" y="1127131"/>
                  <a:ext cx="5706597" cy="3608156"/>
                  <a:chOff x="2880" y="1889"/>
                  <a:chExt cx="5955" cy="3420"/>
                </a:xfrm>
              </p:grpSpPr>
              <p:sp>
                <p:nvSpPr>
                  <p:cNvPr id="85013"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5014"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5"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16"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17"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18"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5019"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0"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1"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2"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3"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4"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5"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6"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08"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5009"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5010"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5011"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5012"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5005"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6"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
        <p:nvSpPr>
          <p:cNvPr id="48" name="Rectangle 47"/>
          <p:cNvSpPr>
            <a:spLocks noChangeArrowheads="1"/>
          </p:cNvSpPr>
          <p:nvPr/>
        </p:nvSpPr>
        <p:spPr bwMode="auto">
          <a:xfrm>
            <a:off x="2246313" y="1243013"/>
            <a:ext cx="2100262" cy="1863725"/>
          </a:xfrm>
          <a:prstGeom prst="rect">
            <a:avLst/>
          </a:prstGeom>
          <a:gradFill rotWithShape="1">
            <a:gsLst>
              <a:gs pos="0">
                <a:srgbClr val="3A7CCB">
                  <a:alpha val="62999"/>
                </a:srgbClr>
              </a:gs>
              <a:gs pos="20000">
                <a:srgbClr val="3C7BC7">
                  <a:alpha val="62999"/>
                </a:srgbClr>
              </a:gs>
              <a:gs pos="100000">
                <a:srgbClr val="2C5D98">
                  <a:alpha val="62999"/>
                </a:srgbClr>
              </a:gs>
            </a:gsLst>
            <a:lin ang="5400000"/>
          </a:gradFill>
          <a:ln w="9525">
            <a:solidFill>
              <a:srgbClr val="4A7EBB">
                <a:alpha val="50980"/>
              </a:srgb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9181322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86018"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86019" name="TextBox 47"/>
          <p:cNvSpPr txBox="1">
            <a:spLocks noChangeArrowheads="1"/>
          </p:cNvSpPr>
          <p:nvPr/>
        </p:nvSpPr>
        <p:spPr bwMode="auto">
          <a:xfrm>
            <a:off x="4627563" y="1144588"/>
            <a:ext cx="204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a:t>
            </a:r>
          </a:p>
          <a:p>
            <a:pPr eaLnBrk="1" hangingPunct="1"/>
            <a:r>
              <a:rPr lang="en-US" sz="2800"/>
              <a:t>Direction?</a:t>
            </a:r>
          </a:p>
          <a:p>
            <a:pPr eaLnBrk="1" hangingPunct="1"/>
            <a:endParaRPr lang="en-US" sz="3200"/>
          </a:p>
          <a:p>
            <a:pPr eaLnBrk="1" hangingPunct="1"/>
            <a:r>
              <a:rPr lang="en-US" sz="3200"/>
              <a:t>________</a:t>
            </a:r>
          </a:p>
        </p:txBody>
      </p:sp>
      <p:sp>
        <p:nvSpPr>
          <p:cNvPr id="86020" name="TextBox 48"/>
          <p:cNvSpPr txBox="1">
            <a:spLocks noChangeArrowheads="1"/>
          </p:cNvSpPr>
          <p:nvPr/>
        </p:nvSpPr>
        <p:spPr bwMode="auto">
          <a:xfrm>
            <a:off x="6645275" y="1144588"/>
            <a:ext cx="2082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Which car? </a:t>
            </a:r>
          </a:p>
          <a:p>
            <a:pPr eaLnBrk="1" hangingPunct="1"/>
            <a:r>
              <a:rPr lang="en-US" sz="2800"/>
              <a:t>(letter)</a:t>
            </a:r>
          </a:p>
          <a:p>
            <a:pPr eaLnBrk="1" hangingPunct="1"/>
            <a:endParaRPr lang="en-US" sz="3200"/>
          </a:p>
          <a:p>
            <a:pPr eaLnBrk="1" hangingPunct="1"/>
            <a:r>
              <a:rPr lang="en-US" sz="3200"/>
              <a:t>________</a:t>
            </a:r>
          </a:p>
        </p:txBody>
      </p:sp>
      <p:grpSp>
        <p:nvGrpSpPr>
          <p:cNvPr id="86021" name="Group 50"/>
          <p:cNvGrpSpPr>
            <a:grpSpLocks/>
          </p:cNvGrpSpPr>
          <p:nvPr/>
        </p:nvGrpSpPr>
        <p:grpSpPr bwMode="auto">
          <a:xfrm>
            <a:off x="149225" y="1247775"/>
            <a:ext cx="1962150" cy="1817688"/>
            <a:chOff x="149225" y="1247775"/>
            <a:chExt cx="1962150" cy="1817688"/>
          </a:xfrm>
        </p:grpSpPr>
        <p:sp>
          <p:nvSpPr>
            <p:cNvPr id="86057"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86058"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86059"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60"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61"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62"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86022" name="Group 56"/>
          <p:cNvGrpSpPr>
            <a:grpSpLocks/>
          </p:cNvGrpSpPr>
          <p:nvPr/>
        </p:nvGrpSpPr>
        <p:grpSpPr bwMode="auto">
          <a:xfrm>
            <a:off x="2259013" y="1247775"/>
            <a:ext cx="1933575" cy="1817688"/>
            <a:chOff x="2259048" y="1247775"/>
            <a:chExt cx="1933540" cy="1817688"/>
          </a:xfrm>
        </p:grpSpPr>
        <p:sp>
          <p:nvSpPr>
            <p:cNvPr id="86051"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52"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53"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54"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86055"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86056"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86023"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grpSp>
        <p:nvGrpSpPr>
          <p:cNvPr id="86024" name="Group 53"/>
          <p:cNvGrpSpPr>
            <a:grpSpLocks/>
          </p:cNvGrpSpPr>
          <p:nvPr/>
        </p:nvGrpSpPr>
        <p:grpSpPr bwMode="auto">
          <a:xfrm>
            <a:off x="1404938" y="3675063"/>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6027" name="Group 52"/>
            <p:cNvGrpSpPr>
              <a:grpSpLocks/>
            </p:cNvGrpSpPr>
            <p:nvPr/>
          </p:nvGrpSpPr>
          <p:grpSpPr bwMode="auto">
            <a:xfrm>
              <a:off x="1404938" y="3675063"/>
              <a:ext cx="6340034" cy="3321050"/>
              <a:chOff x="2876550" y="3665905"/>
              <a:chExt cx="6340034" cy="3320683"/>
            </a:xfrm>
          </p:grpSpPr>
          <p:grpSp>
            <p:nvGrpSpPr>
              <p:cNvPr id="86028" name="Group 48"/>
              <p:cNvGrpSpPr>
                <a:grpSpLocks/>
              </p:cNvGrpSpPr>
              <p:nvPr/>
            </p:nvGrpSpPr>
            <p:grpSpPr bwMode="auto">
              <a:xfrm>
                <a:off x="2876550" y="3665905"/>
                <a:ext cx="6267450" cy="3320683"/>
                <a:chOff x="2876777" y="1030512"/>
                <a:chExt cx="6267223" cy="4136508"/>
              </a:xfrm>
            </p:grpSpPr>
            <p:grpSp>
              <p:nvGrpSpPr>
                <p:cNvPr id="86031" name="Group 33"/>
                <p:cNvGrpSpPr>
                  <a:grpSpLocks/>
                </p:cNvGrpSpPr>
                <p:nvPr/>
              </p:nvGrpSpPr>
              <p:grpSpPr bwMode="auto">
                <a:xfrm>
                  <a:off x="3081802" y="1127131"/>
                  <a:ext cx="5706597" cy="3608156"/>
                  <a:chOff x="2880" y="1889"/>
                  <a:chExt cx="5955" cy="3420"/>
                </a:xfrm>
              </p:grpSpPr>
              <p:sp>
                <p:nvSpPr>
                  <p:cNvPr id="86037"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6038"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9"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0"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1"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2"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6043"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4"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5"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6"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8"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9"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0"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32"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6033"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6034"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6035"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6036"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6029"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30"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
        <p:nvSpPr>
          <p:cNvPr id="47" name="Rectangle 46"/>
          <p:cNvSpPr>
            <a:spLocks noChangeArrowheads="1"/>
          </p:cNvSpPr>
          <p:nvPr/>
        </p:nvSpPr>
        <p:spPr bwMode="auto">
          <a:xfrm>
            <a:off x="220663" y="1295400"/>
            <a:ext cx="2098675" cy="1862138"/>
          </a:xfrm>
          <a:prstGeom prst="rect">
            <a:avLst/>
          </a:prstGeom>
          <a:gradFill rotWithShape="1">
            <a:gsLst>
              <a:gs pos="0">
                <a:srgbClr val="3A7CCB">
                  <a:alpha val="62999"/>
                </a:srgbClr>
              </a:gs>
              <a:gs pos="20000">
                <a:srgbClr val="3C7BC7">
                  <a:alpha val="62999"/>
                </a:srgbClr>
              </a:gs>
              <a:gs pos="100000">
                <a:srgbClr val="2C5D98">
                  <a:alpha val="62999"/>
                </a:srgbClr>
              </a:gs>
            </a:gsLst>
            <a:lin ang="5400000"/>
          </a:gradFill>
          <a:ln w="9525">
            <a:solidFill>
              <a:srgbClr val="4A7EBB">
                <a:alpha val="50980"/>
              </a:srgb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5741037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87042"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50180" name="TextBox 47"/>
          <p:cNvSpPr txBox="1">
            <a:spLocks noChangeArrowheads="1"/>
          </p:cNvSpPr>
          <p:nvPr/>
        </p:nvSpPr>
        <p:spPr bwMode="auto">
          <a:xfrm>
            <a:off x="4627563" y="1144588"/>
            <a:ext cx="2044700" cy="2308225"/>
          </a:xfrm>
          <a:prstGeom prst="rect">
            <a:avLst/>
          </a:prstGeom>
          <a:noFill/>
          <a:ln w="9525">
            <a:noFill/>
            <a:miter lim="800000"/>
            <a:headEnd/>
            <a:tailEnd/>
          </a:ln>
        </p:spPr>
        <p:txBody>
          <a:bodyPr>
            <a:spAutoFit/>
          </a:bodyPr>
          <a:lstStyle/>
          <a:p>
            <a:pPr>
              <a:defRPr/>
            </a:pPr>
            <a:r>
              <a:rPr lang="en-US" sz="2800" dirty="0">
                <a:ea typeface="ＭＳ Ｐゴシック" pitchFamily="-112" charset="-128"/>
                <a:cs typeface="+mn-cs"/>
              </a:rPr>
              <a:t>What</a:t>
            </a:r>
          </a:p>
          <a:p>
            <a:pPr>
              <a:defRPr/>
            </a:pPr>
            <a:r>
              <a:rPr lang="en-US" sz="2800" dirty="0">
                <a:ea typeface="ＭＳ Ｐゴシック" pitchFamily="-112" charset="-128"/>
                <a:cs typeface="+mn-cs"/>
              </a:rPr>
              <a:t>Direction?</a:t>
            </a:r>
          </a:p>
          <a:p>
            <a:pPr>
              <a:defRPr/>
            </a:pPr>
            <a:endParaRPr lang="en-US" sz="3200" dirty="0">
              <a:ea typeface="ＭＳ Ｐゴシック" pitchFamily="-112" charset="-128"/>
              <a:cs typeface="+mn-cs"/>
            </a:endParaRPr>
          </a:p>
          <a:p>
            <a:pPr>
              <a:defRPr/>
            </a:pPr>
            <a:r>
              <a:rPr lang="en-US" sz="2800" u="heavy" dirty="0">
                <a:ea typeface="ＭＳ Ｐゴシック" pitchFamily="-112" charset="-128"/>
                <a:cs typeface="+mn-cs"/>
              </a:rPr>
              <a:t>North-Northeast</a:t>
            </a:r>
          </a:p>
        </p:txBody>
      </p:sp>
      <p:sp>
        <p:nvSpPr>
          <p:cNvPr id="50181" name="TextBox 48"/>
          <p:cNvSpPr txBox="1">
            <a:spLocks noChangeArrowheads="1"/>
          </p:cNvSpPr>
          <p:nvPr/>
        </p:nvSpPr>
        <p:spPr bwMode="auto">
          <a:xfrm>
            <a:off x="6645275" y="1144588"/>
            <a:ext cx="2082800" cy="1938337"/>
          </a:xfrm>
          <a:prstGeom prst="rect">
            <a:avLst/>
          </a:prstGeom>
          <a:noFill/>
          <a:ln w="9525">
            <a:noFill/>
            <a:miter lim="800000"/>
            <a:headEnd/>
            <a:tailEnd/>
          </a:ln>
        </p:spPr>
        <p:txBody>
          <a:bodyPr wrap="none">
            <a:spAutoFit/>
          </a:bodyPr>
          <a:lstStyle/>
          <a:p>
            <a:pPr>
              <a:defRPr/>
            </a:pPr>
            <a:r>
              <a:rPr lang="en-US" sz="2800" dirty="0">
                <a:ea typeface="ＭＳ Ｐゴシック" pitchFamily="-112" charset="-128"/>
                <a:cs typeface="+mn-cs"/>
              </a:rPr>
              <a:t>Which car? </a:t>
            </a:r>
          </a:p>
          <a:p>
            <a:pPr>
              <a:defRPr/>
            </a:pPr>
            <a:r>
              <a:rPr lang="en-US" sz="2800" dirty="0">
                <a:ea typeface="ＭＳ Ｐゴシック" pitchFamily="-112" charset="-128"/>
                <a:cs typeface="+mn-cs"/>
              </a:rPr>
              <a:t>(letter)</a:t>
            </a:r>
          </a:p>
          <a:p>
            <a:pPr>
              <a:defRPr/>
            </a:pPr>
            <a:endParaRPr lang="en-US" sz="3200" dirty="0">
              <a:ea typeface="ＭＳ Ｐゴシック" pitchFamily="-112" charset="-128"/>
              <a:cs typeface="+mn-cs"/>
            </a:endParaRPr>
          </a:p>
          <a:p>
            <a:pPr>
              <a:defRPr/>
            </a:pPr>
            <a:r>
              <a:rPr lang="en-US" sz="2800" u="heavy" dirty="0">
                <a:ea typeface="ＭＳ Ｐゴシック" pitchFamily="-112" charset="-128"/>
                <a:cs typeface="+mn-cs"/>
              </a:rPr>
              <a:t>Car A</a:t>
            </a:r>
          </a:p>
        </p:txBody>
      </p:sp>
      <p:sp>
        <p:nvSpPr>
          <p:cNvPr id="87045"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grpSp>
        <p:nvGrpSpPr>
          <p:cNvPr id="87046" name="Group 53"/>
          <p:cNvGrpSpPr>
            <a:grpSpLocks/>
          </p:cNvGrpSpPr>
          <p:nvPr/>
        </p:nvGrpSpPr>
        <p:grpSpPr bwMode="auto">
          <a:xfrm>
            <a:off x="1404938" y="3675063"/>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7063" name="Group 52"/>
            <p:cNvGrpSpPr>
              <a:grpSpLocks/>
            </p:cNvGrpSpPr>
            <p:nvPr/>
          </p:nvGrpSpPr>
          <p:grpSpPr bwMode="auto">
            <a:xfrm>
              <a:off x="1404938" y="3675063"/>
              <a:ext cx="6340034" cy="3321050"/>
              <a:chOff x="2876550" y="3665905"/>
              <a:chExt cx="6340034" cy="3320683"/>
            </a:xfrm>
          </p:grpSpPr>
          <p:grpSp>
            <p:nvGrpSpPr>
              <p:cNvPr id="87064" name="Group 48"/>
              <p:cNvGrpSpPr>
                <a:grpSpLocks/>
              </p:cNvGrpSpPr>
              <p:nvPr/>
            </p:nvGrpSpPr>
            <p:grpSpPr bwMode="auto">
              <a:xfrm>
                <a:off x="2876550" y="3665905"/>
                <a:ext cx="6267450" cy="3320683"/>
                <a:chOff x="2876777" y="1030512"/>
                <a:chExt cx="6267223" cy="4136508"/>
              </a:xfrm>
            </p:grpSpPr>
            <p:grpSp>
              <p:nvGrpSpPr>
                <p:cNvPr id="87067" name="Group 33"/>
                <p:cNvGrpSpPr>
                  <a:grpSpLocks/>
                </p:cNvGrpSpPr>
                <p:nvPr/>
              </p:nvGrpSpPr>
              <p:grpSpPr bwMode="auto">
                <a:xfrm>
                  <a:off x="3081802" y="1127131"/>
                  <a:ext cx="5706597" cy="3608156"/>
                  <a:chOff x="2880" y="1889"/>
                  <a:chExt cx="5955" cy="3420"/>
                </a:xfrm>
              </p:grpSpPr>
              <p:sp>
                <p:nvSpPr>
                  <p:cNvPr id="87073"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7074"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5"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6"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7"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8"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7079"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0"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1"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2"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3"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4"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5"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6"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68"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7069"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7070"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7071"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7072"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7065"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6"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grpSp>
        <p:nvGrpSpPr>
          <p:cNvPr id="87047" name="Group 50"/>
          <p:cNvGrpSpPr>
            <a:grpSpLocks/>
          </p:cNvGrpSpPr>
          <p:nvPr/>
        </p:nvGrpSpPr>
        <p:grpSpPr bwMode="auto">
          <a:xfrm>
            <a:off x="149225" y="1247775"/>
            <a:ext cx="1962150" cy="1817688"/>
            <a:chOff x="149225" y="1247775"/>
            <a:chExt cx="1962150" cy="1817688"/>
          </a:xfrm>
        </p:grpSpPr>
        <p:sp>
          <p:nvSpPr>
            <p:cNvPr id="87056"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87057"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87058"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9"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0"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87048" name="Group 65"/>
          <p:cNvGrpSpPr>
            <a:grpSpLocks/>
          </p:cNvGrpSpPr>
          <p:nvPr/>
        </p:nvGrpSpPr>
        <p:grpSpPr bwMode="auto">
          <a:xfrm>
            <a:off x="2259013" y="1247775"/>
            <a:ext cx="1933575" cy="1817688"/>
            <a:chOff x="2259048" y="1247775"/>
            <a:chExt cx="1933540" cy="1817688"/>
          </a:xfrm>
        </p:grpSpPr>
        <p:sp>
          <p:nvSpPr>
            <p:cNvPr id="87050"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1"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2"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3"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87054"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87055"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47" name="Octagon 46"/>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5232164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88066"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 ii</a:t>
            </a:r>
          </a:p>
        </p:txBody>
      </p:sp>
      <p:sp>
        <p:nvSpPr>
          <p:cNvPr id="88067" name="TextBox 47"/>
          <p:cNvSpPr txBox="1">
            <a:spLocks noChangeArrowheads="1"/>
          </p:cNvSpPr>
          <p:nvPr/>
        </p:nvSpPr>
        <p:spPr bwMode="auto">
          <a:xfrm>
            <a:off x="4627563" y="1144588"/>
            <a:ext cx="204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a:t>
            </a:r>
          </a:p>
          <a:p>
            <a:pPr eaLnBrk="1" hangingPunct="1"/>
            <a:r>
              <a:rPr lang="en-US" sz="2800"/>
              <a:t>Direction?</a:t>
            </a:r>
          </a:p>
          <a:p>
            <a:pPr eaLnBrk="1" hangingPunct="1"/>
            <a:endParaRPr lang="en-US" sz="3200"/>
          </a:p>
          <a:p>
            <a:pPr eaLnBrk="1" hangingPunct="1"/>
            <a:r>
              <a:rPr lang="en-US" sz="3200"/>
              <a:t>________</a:t>
            </a:r>
          </a:p>
        </p:txBody>
      </p:sp>
      <p:sp>
        <p:nvSpPr>
          <p:cNvPr id="88068" name="TextBox 48"/>
          <p:cNvSpPr txBox="1">
            <a:spLocks noChangeArrowheads="1"/>
          </p:cNvSpPr>
          <p:nvPr/>
        </p:nvSpPr>
        <p:spPr bwMode="auto">
          <a:xfrm>
            <a:off x="6645275" y="1144588"/>
            <a:ext cx="2082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Which car? </a:t>
            </a:r>
          </a:p>
          <a:p>
            <a:pPr eaLnBrk="1" hangingPunct="1"/>
            <a:r>
              <a:rPr lang="en-US" sz="2800"/>
              <a:t>(letter)</a:t>
            </a:r>
          </a:p>
          <a:p>
            <a:pPr eaLnBrk="1" hangingPunct="1"/>
            <a:endParaRPr lang="en-US" sz="3200"/>
          </a:p>
          <a:p>
            <a:pPr eaLnBrk="1" hangingPunct="1"/>
            <a:r>
              <a:rPr lang="en-US" sz="3200"/>
              <a:t>________</a:t>
            </a:r>
          </a:p>
        </p:txBody>
      </p:sp>
      <p:grpSp>
        <p:nvGrpSpPr>
          <p:cNvPr id="88069" name="Group 50"/>
          <p:cNvGrpSpPr>
            <a:grpSpLocks/>
          </p:cNvGrpSpPr>
          <p:nvPr/>
        </p:nvGrpSpPr>
        <p:grpSpPr bwMode="auto">
          <a:xfrm>
            <a:off x="149225" y="1247775"/>
            <a:ext cx="1962150" cy="1817688"/>
            <a:chOff x="149225" y="1247775"/>
            <a:chExt cx="1962150" cy="1817688"/>
          </a:xfrm>
        </p:grpSpPr>
        <p:sp>
          <p:nvSpPr>
            <p:cNvPr id="88104"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88105"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88106"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07"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08" name="Line 5"/>
            <p:cNvSpPr>
              <a:spLocks noChangeShapeType="1"/>
            </p:cNvSpPr>
            <p:nvPr/>
          </p:nvSpPr>
          <p:spPr bwMode="auto">
            <a:xfrm>
              <a:off x="520961" y="1894037"/>
              <a:ext cx="1383424" cy="67989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09"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88070" name="Group 52"/>
          <p:cNvGrpSpPr>
            <a:grpSpLocks/>
          </p:cNvGrpSpPr>
          <p:nvPr/>
        </p:nvGrpSpPr>
        <p:grpSpPr bwMode="auto">
          <a:xfrm>
            <a:off x="2259013" y="1247775"/>
            <a:ext cx="1933575" cy="1817688"/>
            <a:chOff x="2259048" y="1247775"/>
            <a:chExt cx="1933540" cy="1817688"/>
          </a:xfrm>
        </p:grpSpPr>
        <p:sp>
          <p:nvSpPr>
            <p:cNvPr id="88098"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99"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00" name="Line 9"/>
            <p:cNvSpPr>
              <a:spLocks noChangeShapeType="1"/>
            </p:cNvSpPr>
            <p:nvPr/>
          </p:nvSpPr>
          <p:spPr bwMode="auto">
            <a:xfrm>
              <a:off x="2596812" y="2245318"/>
              <a:ext cx="1329129" cy="12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01"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88102"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88103"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88071"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a:t>
            </a:r>
          </a:p>
        </p:txBody>
      </p:sp>
      <p:grpSp>
        <p:nvGrpSpPr>
          <p:cNvPr id="88072"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8074" name="Group 52"/>
            <p:cNvGrpSpPr>
              <a:grpSpLocks/>
            </p:cNvGrpSpPr>
            <p:nvPr/>
          </p:nvGrpSpPr>
          <p:grpSpPr bwMode="auto">
            <a:xfrm>
              <a:off x="1404938" y="3675063"/>
              <a:ext cx="6340034" cy="3321050"/>
              <a:chOff x="2876550" y="3665905"/>
              <a:chExt cx="6340034" cy="3320683"/>
            </a:xfrm>
          </p:grpSpPr>
          <p:grpSp>
            <p:nvGrpSpPr>
              <p:cNvPr id="88075" name="Group 48"/>
              <p:cNvGrpSpPr>
                <a:grpSpLocks/>
              </p:cNvGrpSpPr>
              <p:nvPr/>
            </p:nvGrpSpPr>
            <p:grpSpPr bwMode="auto">
              <a:xfrm>
                <a:off x="2876550" y="3665905"/>
                <a:ext cx="6267450" cy="3320683"/>
                <a:chOff x="2876777" y="1030512"/>
                <a:chExt cx="6267223" cy="4136508"/>
              </a:xfrm>
            </p:grpSpPr>
            <p:grpSp>
              <p:nvGrpSpPr>
                <p:cNvPr id="88078" name="Group 33"/>
                <p:cNvGrpSpPr>
                  <a:grpSpLocks/>
                </p:cNvGrpSpPr>
                <p:nvPr/>
              </p:nvGrpSpPr>
              <p:grpSpPr bwMode="auto">
                <a:xfrm>
                  <a:off x="3081802" y="1127131"/>
                  <a:ext cx="5706597" cy="3608156"/>
                  <a:chOff x="2880" y="1889"/>
                  <a:chExt cx="5955" cy="3420"/>
                </a:xfrm>
              </p:grpSpPr>
              <p:sp>
                <p:nvSpPr>
                  <p:cNvPr id="88084"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8085"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6"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87"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88"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89"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8090"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3"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4"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5"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6"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7"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79"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8080"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8081"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8082"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8083"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8076"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7"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extLst>
      <p:ext uri="{BB962C8B-B14F-4D97-AF65-F5344CB8AC3E}">
        <p14:creationId xmlns:p14="http://schemas.microsoft.com/office/powerpoint/2010/main" val="28913034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89090"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52228" name="TextBox 47"/>
          <p:cNvSpPr txBox="1">
            <a:spLocks noChangeArrowheads="1"/>
          </p:cNvSpPr>
          <p:nvPr/>
        </p:nvSpPr>
        <p:spPr bwMode="auto">
          <a:xfrm>
            <a:off x="4627563" y="1144588"/>
            <a:ext cx="2044700" cy="1938337"/>
          </a:xfrm>
          <a:prstGeom prst="rect">
            <a:avLst/>
          </a:prstGeom>
          <a:noFill/>
          <a:ln w="9525">
            <a:noFill/>
            <a:miter lim="800000"/>
            <a:headEnd/>
            <a:tailEnd/>
          </a:ln>
        </p:spPr>
        <p:txBody>
          <a:bodyPr>
            <a:spAutoFit/>
          </a:bodyPr>
          <a:lstStyle/>
          <a:p>
            <a:pPr>
              <a:defRPr/>
            </a:pPr>
            <a:r>
              <a:rPr lang="en-US" sz="2800" dirty="0">
                <a:ea typeface="ＭＳ Ｐゴシック" pitchFamily="-112" charset="-128"/>
                <a:cs typeface="+mn-cs"/>
              </a:rPr>
              <a:t>What</a:t>
            </a:r>
          </a:p>
          <a:p>
            <a:pPr>
              <a:defRPr/>
            </a:pPr>
            <a:r>
              <a:rPr lang="en-US" sz="2800" dirty="0">
                <a:ea typeface="ＭＳ Ｐゴシック" pitchFamily="-112" charset="-128"/>
                <a:cs typeface="+mn-cs"/>
              </a:rPr>
              <a:t>Direction?</a:t>
            </a:r>
          </a:p>
          <a:p>
            <a:pPr>
              <a:defRPr/>
            </a:pPr>
            <a:endParaRPr lang="en-US" sz="3200" dirty="0">
              <a:ea typeface="ＭＳ Ｐゴシック" pitchFamily="-112" charset="-128"/>
              <a:cs typeface="+mn-cs"/>
            </a:endParaRPr>
          </a:p>
          <a:p>
            <a:pPr>
              <a:defRPr/>
            </a:pPr>
            <a:r>
              <a:rPr lang="en-US" sz="2800" u="heavy" dirty="0">
                <a:ea typeface="ＭＳ Ｐゴシック" pitchFamily="-112" charset="-128"/>
                <a:cs typeface="+mn-cs"/>
              </a:rPr>
              <a:t>South</a:t>
            </a:r>
          </a:p>
        </p:txBody>
      </p:sp>
      <p:sp>
        <p:nvSpPr>
          <p:cNvPr id="52229" name="TextBox 48"/>
          <p:cNvSpPr txBox="1">
            <a:spLocks noChangeArrowheads="1"/>
          </p:cNvSpPr>
          <p:nvPr/>
        </p:nvSpPr>
        <p:spPr bwMode="auto">
          <a:xfrm>
            <a:off x="6645275" y="1144588"/>
            <a:ext cx="2082800" cy="1878012"/>
          </a:xfrm>
          <a:prstGeom prst="rect">
            <a:avLst/>
          </a:prstGeom>
          <a:noFill/>
          <a:ln w="9525">
            <a:noFill/>
            <a:miter lim="800000"/>
            <a:headEnd/>
            <a:tailEnd/>
          </a:ln>
        </p:spPr>
        <p:txBody>
          <a:bodyPr wrap="none">
            <a:spAutoFit/>
          </a:bodyPr>
          <a:lstStyle/>
          <a:p>
            <a:pPr>
              <a:defRPr/>
            </a:pPr>
            <a:r>
              <a:rPr lang="en-US" sz="2800" dirty="0">
                <a:ea typeface="ＭＳ Ｐゴシック" pitchFamily="-112" charset="-128"/>
                <a:cs typeface="+mn-cs"/>
              </a:rPr>
              <a:t>Which car? </a:t>
            </a:r>
          </a:p>
          <a:p>
            <a:pPr>
              <a:defRPr/>
            </a:pPr>
            <a:r>
              <a:rPr lang="en-US" sz="2800" dirty="0">
                <a:ea typeface="ＭＳ Ｐゴシック" pitchFamily="-112" charset="-128"/>
                <a:cs typeface="+mn-cs"/>
              </a:rPr>
              <a:t>(letter)</a:t>
            </a:r>
          </a:p>
          <a:p>
            <a:pPr>
              <a:defRPr/>
            </a:pPr>
            <a:endParaRPr lang="en-US" sz="3200" dirty="0">
              <a:ea typeface="ＭＳ Ｐゴシック" pitchFamily="-112" charset="-128"/>
              <a:cs typeface="+mn-cs"/>
            </a:endParaRPr>
          </a:p>
          <a:p>
            <a:pPr>
              <a:defRPr/>
            </a:pPr>
            <a:r>
              <a:rPr lang="en-US" sz="2800" u="heavy" dirty="0">
                <a:ea typeface="ＭＳ Ｐゴシック" pitchFamily="-112" charset="-128"/>
                <a:cs typeface="+mn-cs"/>
              </a:rPr>
              <a:t>Car C</a:t>
            </a:r>
          </a:p>
        </p:txBody>
      </p:sp>
      <p:grpSp>
        <p:nvGrpSpPr>
          <p:cNvPr id="89093" name="Group 50"/>
          <p:cNvGrpSpPr>
            <a:grpSpLocks/>
          </p:cNvGrpSpPr>
          <p:nvPr/>
        </p:nvGrpSpPr>
        <p:grpSpPr bwMode="auto">
          <a:xfrm>
            <a:off x="149225" y="1247775"/>
            <a:ext cx="1962150" cy="1817688"/>
            <a:chOff x="149883" y="1247065"/>
            <a:chExt cx="1962165" cy="1819066"/>
          </a:xfrm>
        </p:grpSpPr>
        <p:sp>
          <p:nvSpPr>
            <p:cNvPr id="89130" name="TextBox 40"/>
            <p:cNvSpPr txBox="1">
              <a:spLocks noChangeArrowheads="1"/>
            </p:cNvSpPr>
            <p:nvPr/>
          </p:nvSpPr>
          <p:spPr bwMode="auto">
            <a:xfrm>
              <a:off x="917679" y="1247065"/>
              <a:ext cx="74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89131" name="TextBox 41"/>
            <p:cNvSpPr txBox="1">
              <a:spLocks noChangeArrowheads="1"/>
            </p:cNvSpPr>
            <p:nvPr/>
          </p:nvSpPr>
          <p:spPr bwMode="auto">
            <a:xfrm>
              <a:off x="551535"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nvGrpSpPr>
            <p:cNvPr id="89132" name="Group 42"/>
            <p:cNvGrpSpPr>
              <a:grpSpLocks/>
            </p:cNvGrpSpPr>
            <p:nvPr/>
          </p:nvGrpSpPr>
          <p:grpSpPr bwMode="auto">
            <a:xfrm>
              <a:off x="508898" y="1806856"/>
              <a:ext cx="1565275" cy="879475"/>
              <a:chOff x="781050" y="1160463"/>
              <a:chExt cx="1565275" cy="879475"/>
            </a:xfrm>
          </p:grpSpPr>
          <p:grpSp>
            <p:nvGrpSpPr>
              <p:cNvPr id="89134" name="Group 2"/>
              <p:cNvGrpSpPr>
                <a:grpSpLocks/>
              </p:cNvGrpSpPr>
              <p:nvPr/>
            </p:nvGrpSpPr>
            <p:grpSpPr bwMode="auto">
              <a:xfrm>
                <a:off x="781050" y="1160463"/>
                <a:ext cx="1565275" cy="879475"/>
                <a:chOff x="1800" y="9000"/>
                <a:chExt cx="1260" cy="720"/>
              </a:xfrm>
            </p:grpSpPr>
            <p:sp>
              <p:nvSpPr>
                <p:cNvPr id="89136" name="Line 3"/>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37" name="Line 4"/>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9135" name="Line 5"/>
              <p:cNvSpPr>
                <a:spLocks noChangeShapeType="1"/>
              </p:cNvSpPr>
              <p:nvPr/>
            </p:nvSpPr>
            <p:spPr bwMode="auto">
              <a:xfrm>
                <a:off x="793774" y="1247424"/>
                <a:ext cx="1383435" cy="6804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9133" name="TextBox 40"/>
            <p:cNvSpPr txBox="1">
              <a:spLocks noChangeArrowheads="1"/>
            </p:cNvSpPr>
            <p:nvPr/>
          </p:nvSpPr>
          <p:spPr bwMode="auto">
            <a:xfrm rot="-5400000">
              <a:off x="-302732" y="2116125"/>
              <a:ext cx="1213010"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89094" name="Group 76"/>
          <p:cNvGrpSpPr>
            <a:grpSpLocks/>
          </p:cNvGrpSpPr>
          <p:nvPr/>
        </p:nvGrpSpPr>
        <p:grpSpPr bwMode="auto">
          <a:xfrm>
            <a:off x="2259013" y="1247775"/>
            <a:ext cx="1933575" cy="1817688"/>
            <a:chOff x="2259091" y="1247065"/>
            <a:chExt cx="1933096" cy="1819066"/>
          </a:xfrm>
        </p:grpSpPr>
        <p:grpSp>
          <p:nvGrpSpPr>
            <p:cNvPr id="89122" name="Group 43"/>
            <p:cNvGrpSpPr>
              <a:grpSpLocks/>
            </p:cNvGrpSpPr>
            <p:nvPr/>
          </p:nvGrpSpPr>
          <p:grpSpPr bwMode="auto">
            <a:xfrm>
              <a:off x="2596777" y="1806856"/>
              <a:ext cx="1571373" cy="879475"/>
              <a:chOff x="754756" y="5771044"/>
              <a:chExt cx="803286" cy="457200"/>
            </a:xfrm>
          </p:grpSpPr>
          <p:grpSp>
            <p:nvGrpSpPr>
              <p:cNvPr id="89126" name="Group 6"/>
              <p:cNvGrpSpPr>
                <a:grpSpLocks/>
              </p:cNvGrpSpPr>
              <p:nvPr/>
            </p:nvGrpSpPr>
            <p:grpSpPr bwMode="auto">
              <a:xfrm>
                <a:off x="757942" y="5771044"/>
                <a:ext cx="800100" cy="457200"/>
                <a:chOff x="1800" y="9000"/>
                <a:chExt cx="1260" cy="720"/>
              </a:xfrm>
            </p:grpSpPr>
            <p:sp>
              <p:nvSpPr>
                <p:cNvPr id="89128" name="Line 7"/>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29" name="Line 8"/>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9127" name="Line 9"/>
              <p:cNvSpPr>
                <a:spLocks noChangeShapeType="1"/>
              </p:cNvSpPr>
              <p:nvPr/>
            </p:nvSpPr>
            <p:spPr bwMode="auto">
              <a:xfrm>
                <a:off x="754756" y="5999005"/>
                <a:ext cx="679295" cy="63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9123" name="TextBox 41"/>
            <p:cNvSpPr txBox="1">
              <a:spLocks noChangeArrowheads="1"/>
            </p:cNvSpPr>
            <p:nvPr/>
          </p:nvSpPr>
          <p:spPr bwMode="auto">
            <a:xfrm>
              <a:off x="3052251" y="124706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89124" name="TextBox 41"/>
            <p:cNvSpPr txBox="1">
              <a:spLocks noChangeArrowheads="1"/>
            </p:cNvSpPr>
            <p:nvPr/>
          </p:nvSpPr>
          <p:spPr bwMode="auto">
            <a:xfrm rot="-5400000">
              <a:off x="1846357" y="2156048"/>
              <a:ext cx="1133174"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89125" name="TextBox 41"/>
            <p:cNvSpPr txBox="1">
              <a:spLocks noChangeArrowheads="1"/>
            </p:cNvSpPr>
            <p:nvPr/>
          </p:nvSpPr>
          <p:spPr bwMode="auto">
            <a:xfrm>
              <a:off x="2631674"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89095"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a:t>
            </a:r>
          </a:p>
        </p:txBody>
      </p:sp>
      <p:grpSp>
        <p:nvGrpSpPr>
          <p:cNvPr id="89096"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9098" name="Group 52"/>
            <p:cNvGrpSpPr>
              <a:grpSpLocks/>
            </p:cNvGrpSpPr>
            <p:nvPr/>
          </p:nvGrpSpPr>
          <p:grpSpPr bwMode="auto">
            <a:xfrm>
              <a:off x="1404938" y="3675063"/>
              <a:ext cx="6340034" cy="3321050"/>
              <a:chOff x="2876550" y="3665905"/>
              <a:chExt cx="6340034" cy="3320683"/>
            </a:xfrm>
          </p:grpSpPr>
          <p:grpSp>
            <p:nvGrpSpPr>
              <p:cNvPr id="89099" name="Group 48"/>
              <p:cNvGrpSpPr>
                <a:grpSpLocks/>
              </p:cNvGrpSpPr>
              <p:nvPr/>
            </p:nvGrpSpPr>
            <p:grpSpPr bwMode="auto">
              <a:xfrm>
                <a:off x="2876550" y="3665905"/>
                <a:ext cx="6267450" cy="3320683"/>
                <a:chOff x="2876777" y="1030512"/>
                <a:chExt cx="6267223" cy="4136508"/>
              </a:xfrm>
            </p:grpSpPr>
            <p:grpSp>
              <p:nvGrpSpPr>
                <p:cNvPr id="89102" name="Group 33"/>
                <p:cNvGrpSpPr>
                  <a:grpSpLocks/>
                </p:cNvGrpSpPr>
                <p:nvPr/>
              </p:nvGrpSpPr>
              <p:grpSpPr bwMode="auto">
                <a:xfrm>
                  <a:off x="3081802" y="1127131"/>
                  <a:ext cx="5706597" cy="3608156"/>
                  <a:chOff x="2880" y="1889"/>
                  <a:chExt cx="5955" cy="3420"/>
                </a:xfrm>
              </p:grpSpPr>
              <p:sp>
                <p:nvSpPr>
                  <p:cNvPr id="8910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910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1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1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1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911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2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10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8910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8910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8910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8910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8910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0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extLst>
      <p:ext uri="{BB962C8B-B14F-4D97-AF65-F5344CB8AC3E}">
        <p14:creationId xmlns:p14="http://schemas.microsoft.com/office/powerpoint/2010/main" val="19178174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0114"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 iii</a:t>
            </a:r>
          </a:p>
        </p:txBody>
      </p:sp>
      <p:sp>
        <p:nvSpPr>
          <p:cNvPr id="90115" name="TextBox 47"/>
          <p:cNvSpPr txBox="1">
            <a:spLocks noChangeArrowheads="1"/>
          </p:cNvSpPr>
          <p:nvPr/>
        </p:nvSpPr>
        <p:spPr bwMode="auto">
          <a:xfrm>
            <a:off x="4627563" y="1144588"/>
            <a:ext cx="204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a:t>
            </a:r>
          </a:p>
          <a:p>
            <a:pPr eaLnBrk="1" hangingPunct="1"/>
            <a:r>
              <a:rPr lang="en-US" sz="2800"/>
              <a:t>Direction?</a:t>
            </a:r>
          </a:p>
          <a:p>
            <a:pPr eaLnBrk="1" hangingPunct="1"/>
            <a:endParaRPr lang="en-US" sz="3200"/>
          </a:p>
          <a:p>
            <a:pPr eaLnBrk="1" hangingPunct="1"/>
            <a:r>
              <a:rPr lang="en-US" sz="3200" u="sng"/>
              <a:t>______</a:t>
            </a:r>
            <a:endParaRPr lang="en-US" sz="3200"/>
          </a:p>
        </p:txBody>
      </p:sp>
      <p:sp>
        <p:nvSpPr>
          <p:cNvPr id="90116" name="TextBox 48"/>
          <p:cNvSpPr txBox="1">
            <a:spLocks noChangeArrowheads="1"/>
          </p:cNvSpPr>
          <p:nvPr/>
        </p:nvSpPr>
        <p:spPr bwMode="auto">
          <a:xfrm>
            <a:off x="6645275" y="1144588"/>
            <a:ext cx="2082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Which car? </a:t>
            </a:r>
          </a:p>
          <a:p>
            <a:pPr eaLnBrk="1" hangingPunct="1"/>
            <a:r>
              <a:rPr lang="en-US" sz="2800"/>
              <a:t>(letter)</a:t>
            </a:r>
          </a:p>
          <a:p>
            <a:pPr eaLnBrk="1" hangingPunct="1"/>
            <a:endParaRPr lang="en-US" sz="3200"/>
          </a:p>
          <a:p>
            <a:pPr eaLnBrk="1" hangingPunct="1"/>
            <a:r>
              <a:rPr lang="en-US" sz="3200"/>
              <a:t>________</a:t>
            </a:r>
          </a:p>
        </p:txBody>
      </p:sp>
      <p:grpSp>
        <p:nvGrpSpPr>
          <p:cNvPr id="90117" name="Group 50"/>
          <p:cNvGrpSpPr>
            <a:grpSpLocks/>
          </p:cNvGrpSpPr>
          <p:nvPr/>
        </p:nvGrpSpPr>
        <p:grpSpPr bwMode="auto">
          <a:xfrm>
            <a:off x="149225" y="1247775"/>
            <a:ext cx="1962150" cy="1817688"/>
            <a:chOff x="149225" y="1247775"/>
            <a:chExt cx="1962150" cy="1817688"/>
          </a:xfrm>
        </p:grpSpPr>
        <p:sp>
          <p:nvSpPr>
            <p:cNvPr id="90152"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90153"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90154"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5"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6" name="Line 5"/>
            <p:cNvSpPr>
              <a:spLocks noChangeShapeType="1"/>
            </p:cNvSpPr>
            <p:nvPr/>
          </p:nvSpPr>
          <p:spPr bwMode="auto">
            <a:xfrm flipV="1">
              <a:off x="520962" y="1962028"/>
              <a:ext cx="1394765" cy="53258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7"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90118" name="Group 52"/>
          <p:cNvGrpSpPr>
            <a:grpSpLocks/>
          </p:cNvGrpSpPr>
          <p:nvPr/>
        </p:nvGrpSpPr>
        <p:grpSpPr bwMode="auto">
          <a:xfrm>
            <a:off x="2259013" y="1247775"/>
            <a:ext cx="1933575" cy="1817688"/>
            <a:chOff x="2259048" y="1247775"/>
            <a:chExt cx="1933540" cy="1817688"/>
          </a:xfrm>
        </p:grpSpPr>
        <p:sp>
          <p:nvSpPr>
            <p:cNvPr id="90146"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7"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8" name="Line 9"/>
            <p:cNvSpPr>
              <a:spLocks noChangeShapeType="1"/>
            </p:cNvSpPr>
            <p:nvPr/>
          </p:nvSpPr>
          <p:spPr bwMode="auto">
            <a:xfrm>
              <a:off x="2608156" y="1939363"/>
              <a:ext cx="1315699" cy="58924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9"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90150"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90151"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90119"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iii)</a:t>
            </a:r>
          </a:p>
        </p:txBody>
      </p:sp>
      <p:grpSp>
        <p:nvGrpSpPr>
          <p:cNvPr id="90120"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90122" name="Group 52"/>
            <p:cNvGrpSpPr>
              <a:grpSpLocks/>
            </p:cNvGrpSpPr>
            <p:nvPr/>
          </p:nvGrpSpPr>
          <p:grpSpPr bwMode="auto">
            <a:xfrm>
              <a:off x="1404938" y="3675063"/>
              <a:ext cx="6340034" cy="3321050"/>
              <a:chOff x="2876550" y="3665905"/>
              <a:chExt cx="6340034" cy="3320683"/>
            </a:xfrm>
          </p:grpSpPr>
          <p:grpSp>
            <p:nvGrpSpPr>
              <p:cNvPr id="90123" name="Group 48"/>
              <p:cNvGrpSpPr>
                <a:grpSpLocks/>
              </p:cNvGrpSpPr>
              <p:nvPr/>
            </p:nvGrpSpPr>
            <p:grpSpPr bwMode="auto">
              <a:xfrm>
                <a:off x="2876550" y="3665905"/>
                <a:ext cx="6267450" cy="3320683"/>
                <a:chOff x="2876777" y="1030512"/>
                <a:chExt cx="6267223" cy="4136508"/>
              </a:xfrm>
            </p:grpSpPr>
            <p:grpSp>
              <p:nvGrpSpPr>
                <p:cNvPr id="90126" name="Group 33"/>
                <p:cNvGrpSpPr>
                  <a:grpSpLocks/>
                </p:cNvGrpSpPr>
                <p:nvPr/>
              </p:nvGrpSpPr>
              <p:grpSpPr bwMode="auto">
                <a:xfrm>
                  <a:off x="3081802" y="1127131"/>
                  <a:ext cx="5706597" cy="3608156"/>
                  <a:chOff x="2880" y="1889"/>
                  <a:chExt cx="5955" cy="3420"/>
                </a:xfrm>
              </p:grpSpPr>
              <p:sp>
                <p:nvSpPr>
                  <p:cNvPr id="90132"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0133"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4"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35"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36"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37"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0138"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9"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0"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1"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2"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3"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4"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5"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27"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90128"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90129"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90130"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90131"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90124"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5"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extLst>
      <p:ext uri="{BB962C8B-B14F-4D97-AF65-F5344CB8AC3E}">
        <p14:creationId xmlns:p14="http://schemas.microsoft.com/office/powerpoint/2010/main" val="298356339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1138"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Which Car Matches the Graphs?</a:t>
            </a:r>
          </a:p>
        </p:txBody>
      </p:sp>
      <p:sp>
        <p:nvSpPr>
          <p:cNvPr id="54276" name="TextBox 47"/>
          <p:cNvSpPr txBox="1">
            <a:spLocks noChangeArrowheads="1"/>
          </p:cNvSpPr>
          <p:nvPr/>
        </p:nvSpPr>
        <p:spPr bwMode="auto">
          <a:xfrm>
            <a:off x="4627563" y="1144588"/>
            <a:ext cx="2044700" cy="1938337"/>
          </a:xfrm>
          <a:prstGeom prst="rect">
            <a:avLst/>
          </a:prstGeom>
          <a:noFill/>
          <a:ln w="9525">
            <a:noFill/>
            <a:miter lim="800000"/>
            <a:headEnd/>
            <a:tailEnd/>
          </a:ln>
        </p:spPr>
        <p:txBody>
          <a:bodyPr>
            <a:spAutoFit/>
          </a:bodyPr>
          <a:lstStyle/>
          <a:p>
            <a:pPr>
              <a:defRPr/>
            </a:pPr>
            <a:r>
              <a:rPr lang="en-US" sz="2800" dirty="0">
                <a:ea typeface="ＭＳ Ｐゴシック" pitchFamily="-112" charset="-128"/>
                <a:cs typeface="+mn-cs"/>
              </a:rPr>
              <a:t>What</a:t>
            </a:r>
          </a:p>
          <a:p>
            <a:pPr>
              <a:defRPr/>
            </a:pPr>
            <a:r>
              <a:rPr lang="en-US" sz="2800" dirty="0">
                <a:ea typeface="ＭＳ Ｐゴシック" pitchFamily="-112" charset="-128"/>
                <a:cs typeface="+mn-cs"/>
              </a:rPr>
              <a:t>Direction?</a:t>
            </a:r>
          </a:p>
          <a:p>
            <a:pPr>
              <a:defRPr/>
            </a:pPr>
            <a:endParaRPr lang="en-US" sz="800" dirty="0">
              <a:ea typeface="ＭＳ Ｐゴシック" pitchFamily="-112" charset="-128"/>
              <a:cs typeface="+mn-cs"/>
            </a:endParaRPr>
          </a:p>
          <a:p>
            <a:pPr>
              <a:defRPr/>
            </a:pPr>
            <a:endParaRPr lang="en-US" sz="2800" u="sng" dirty="0">
              <a:ea typeface="ＭＳ Ｐゴシック" pitchFamily="-112" charset="-128"/>
              <a:cs typeface="+mn-cs"/>
            </a:endParaRPr>
          </a:p>
          <a:p>
            <a:pPr>
              <a:defRPr/>
            </a:pPr>
            <a:r>
              <a:rPr lang="en-US" sz="2800" u="heavy" dirty="0">
                <a:ea typeface="ＭＳ Ｐゴシック" pitchFamily="-112" charset="-128"/>
                <a:cs typeface="+mn-cs"/>
              </a:rPr>
              <a:t>Northwest</a:t>
            </a:r>
          </a:p>
        </p:txBody>
      </p:sp>
      <p:sp>
        <p:nvSpPr>
          <p:cNvPr id="54277" name="TextBox 48"/>
          <p:cNvSpPr txBox="1">
            <a:spLocks noChangeArrowheads="1"/>
          </p:cNvSpPr>
          <p:nvPr/>
        </p:nvSpPr>
        <p:spPr bwMode="auto">
          <a:xfrm>
            <a:off x="6645275" y="1144588"/>
            <a:ext cx="2143125" cy="1938337"/>
          </a:xfrm>
          <a:prstGeom prst="rect">
            <a:avLst/>
          </a:prstGeom>
          <a:noFill/>
          <a:ln w="9525">
            <a:noFill/>
            <a:miter lim="800000"/>
            <a:headEnd/>
            <a:tailEnd/>
          </a:ln>
        </p:spPr>
        <p:txBody>
          <a:bodyPr wrap="none">
            <a:spAutoFit/>
          </a:bodyPr>
          <a:lstStyle/>
          <a:p>
            <a:pPr>
              <a:defRPr/>
            </a:pPr>
            <a:r>
              <a:rPr lang="en-US" sz="2800" dirty="0">
                <a:ea typeface="ＭＳ Ｐゴシック" pitchFamily="-112" charset="-128"/>
                <a:cs typeface="+mn-cs"/>
              </a:rPr>
              <a:t>Which car? </a:t>
            </a:r>
          </a:p>
          <a:p>
            <a:pPr>
              <a:defRPr/>
            </a:pPr>
            <a:r>
              <a:rPr lang="en-US" sz="2800" dirty="0">
                <a:ea typeface="ＭＳ Ｐゴシック" pitchFamily="-112" charset="-128"/>
                <a:cs typeface="+mn-cs"/>
              </a:rPr>
              <a:t>(letter)</a:t>
            </a:r>
          </a:p>
          <a:p>
            <a:pPr>
              <a:defRPr/>
            </a:pPr>
            <a:endParaRPr lang="en-US" sz="3200" dirty="0">
              <a:ea typeface="ＭＳ Ｐゴシック" pitchFamily="-112" charset="-128"/>
              <a:cs typeface="+mn-cs"/>
            </a:endParaRPr>
          </a:p>
          <a:p>
            <a:pPr>
              <a:defRPr/>
            </a:pPr>
            <a:r>
              <a:rPr lang="en-US" sz="2800" u="heavy" dirty="0">
                <a:ea typeface="ＭＳ Ｐゴシック" pitchFamily="-112" charset="-128"/>
                <a:cs typeface="+mn-cs"/>
              </a:rPr>
              <a:t>Car B</a:t>
            </a:r>
          </a:p>
        </p:txBody>
      </p:sp>
      <p:sp>
        <p:nvSpPr>
          <p:cNvPr id="91141"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iii)</a:t>
            </a:r>
          </a:p>
        </p:txBody>
      </p:sp>
      <p:grpSp>
        <p:nvGrpSpPr>
          <p:cNvPr id="91142"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91158" name="Group 52"/>
            <p:cNvGrpSpPr>
              <a:grpSpLocks/>
            </p:cNvGrpSpPr>
            <p:nvPr/>
          </p:nvGrpSpPr>
          <p:grpSpPr bwMode="auto">
            <a:xfrm>
              <a:off x="1404938" y="3675063"/>
              <a:ext cx="6340034" cy="3321050"/>
              <a:chOff x="2876550" y="3665905"/>
              <a:chExt cx="6340034" cy="3320683"/>
            </a:xfrm>
          </p:grpSpPr>
          <p:grpSp>
            <p:nvGrpSpPr>
              <p:cNvPr id="91159" name="Group 48"/>
              <p:cNvGrpSpPr>
                <a:grpSpLocks/>
              </p:cNvGrpSpPr>
              <p:nvPr/>
            </p:nvGrpSpPr>
            <p:grpSpPr bwMode="auto">
              <a:xfrm>
                <a:off x="2876550" y="3665905"/>
                <a:ext cx="6267450" cy="3320683"/>
                <a:chOff x="2876777" y="1030512"/>
                <a:chExt cx="6267223" cy="4136508"/>
              </a:xfrm>
            </p:grpSpPr>
            <p:grpSp>
              <p:nvGrpSpPr>
                <p:cNvPr id="91162" name="Group 33"/>
                <p:cNvGrpSpPr>
                  <a:grpSpLocks/>
                </p:cNvGrpSpPr>
                <p:nvPr/>
              </p:nvGrpSpPr>
              <p:grpSpPr bwMode="auto">
                <a:xfrm>
                  <a:off x="3081802" y="1127131"/>
                  <a:ext cx="5706597" cy="3608156"/>
                  <a:chOff x="2880" y="1889"/>
                  <a:chExt cx="5955" cy="3420"/>
                </a:xfrm>
              </p:grpSpPr>
              <p:sp>
                <p:nvSpPr>
                  <p:cNvPr id="9116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116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7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7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7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7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117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6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9116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9116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9116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9116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9116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6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grpSp>
        <p:nvGrpSpPr>
          <p:cNvPr id="91143" name="Group 66"/>
          <p:cNvGrpSpPr>
            <a:grpSpLocks/>
          </p:cNvGrpSpPr>
          <p:nvPr/>
        </p:nvGrpSpPr>
        <p:grpSpPr bwMode="auto">
          <a:xfrm>
            <a:off x="149225" y="1247775"/>
            <a:ext cx="1962150" cy="1817688"/>
            <a:chOff x="149225" y="1247775"/>
            <a:chExt cx="1962150" cy="1817688"/>
          </a:xfrm>
        </p:grpSpPr>
        <p:sp>
          <p:nvSpPr>
            <p:cNvPr id="91151"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91152"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91153"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4"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5" name="Line 5"/>
            <p:cNvSpPr>
              <a:spLocks noChangeShapeType="1"/>
            </p:cNvSpPr>
            <p:nvPr/>
          </p:nvSpPr>
          <p:spPr bwMode="auto">
            <a:xfrm flipV="1">
              <a:off x="520962" y="1962028"/>
              <a:ext cx="1394765" cy="53258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6"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91144" name="Group 73"/>
          <p:cNvGrpSpPr>
            <a:grpSpLocks/>
          </p:cNvGrpSpPr>
          <p:nvPr/>
        </p:nvGrpSpPr>
        <p:grpSpPr bwMode="auto">
          <a:xfrm>
            <a:off x="2259013" y="1247775"/>
            <a:ext cx="1933575" cy="1817688"/>
            <a:chOff x="2259048" y="1247775"/>
            <a:chExt cx="1933540" cy="1817688"/>
          </a:xfrm>
        </p:grpSpPr>
        <p:sp>
          <p:nvSpPr>
            <p:cNvPr id="91145"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6"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7" name="Line 9"/>
            <p:cNvSpPr>
              <a:spLocks noChangeShapeType="1"/>
            </p:cNvSpPr>
            <p:nvPr/>
          </p:nvSpPr>
          <p:spPr bwMode="auto">
            <a:xfrm>
              <a:off x="2608156" y="1939363"/>
              <a:ext cx="1315699" cy="58924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8"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91149"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91150"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Tree>
    <p:extLst>
      <p:ext uri="{BB962C8B-B14F-4D97-AF65-F5344CB8AC3E}">
        <p14:creationId xmlns:p14="http://schemas.microsoft.com/office/powerpoint/2010/main" val="614725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2162" name="Title 1"/>
          <p:cNvSpPr>
            <a:spLocks noGrp="1"/>
          </p:cNvSpPr>
          <p:nvPr>
            <p:ph type="title"/>
          </p:nvPr>
        </p:nvSpPr>
        <p:spPr>
          <a:xfrm>
            <a:off x="1927225" y="60325"/>
            <a:ext cx="7216775" cy="673100"/>
          </a:xfrm>
        </p:spPr>
        <p:txBody>
          <a:bodyPr/>
          <a:lstStyle/>
          <a:p>
            <a:pPr eaLnBrk="1" hangingPunct="1"/>
            <a:r>
              <a:rPr lang="en-US" sz="3200">
                <a:latin typeface="Arial" charset="0"/>
                <a:cs typeface="ＭＳ Ｐゴシック" charset="0"/>
              </a:rPr>
              <a:t>What Direction Is Car E Moving?</a:t>
            </a:r>
          </a:p>
        </p:txBody>
      </p:sp>
      <p:sp>
        <p:nvSpPr>
          <p:cNvPr id="92163" name="TextBox 47"/>
          <p:cNvSpPr txBox="1">
            <a:spLocks noChangeArrowheads="1"/>
          </p:cNvSpPr>
          <p:nvPr/>
        </p:nvSpPr>
        <p:spPr bwMode="auto">
          <a:xfrm>
            <a:off x="385763" y="1144588"/>
            <a:ext cx="36099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 direction is </a:t>
            </a:r>
          </a:p>
          <a:p>
            <a:pPr eaLnBrk="1" hangingPunct="1"/>
            <a:r>
              <a:rPr lang="en-US" sz="2800" b="1"/>
              <a:t>Car E </a:t>
            </a:r>
            <a:r>
              <a:rPr lang="en-US" sz="2800"/>
              <a:t>moving?</a:t>
            </a:r>
          </a:p>
          <a:p>
            <a:pPr eaLnBrk="1" hangingPunct="1"/>
            <a:endParaRPr lang="en-US" sz="800"/>
          </a:p>
          <a:p>
            <a:pPr eaLnBrk="1" hangingPunct="1"/>
            <a:endParaRPr lang="en-US" sz="800"/>
          </a:p>
          <a:p>
            <a:pPr eaLnBrk="1" hangingPunct="1"/>
            <a:endParaRPr lang="en-US" sz="800"/>
          </a:p>
          <a:p>
            <a:pPr eaLnBrk="1" hangingPunct="1"/>
            <a:r>
              <a:rPr lang="en-US" sz="2800" u="sng"/>
              <a:t>__________</a:t>
            </a:r>
            <a:endParaRPr lang="en-US" sz="2800"/>
          </a:p>
        </p:txBody>
      </p:sp>
      <p:sp>
        <p:nvSpPr>
          <p:cNvPr id="92164"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iv)</a:t>
            </a:r>
          </a:p>
        </p:txBody>
      </p:sp>
      <p:grpSp>
        <p:nvGrpSpPr>
          <p:cNvPr id="92165"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92180" name="Group 52"/>
            <p:cNvGrpSpPr>
              <a:grpSpLocks/>
            </p:cNvGrpSpPr>
            <p:nvPr/>
          </p:nvGrpSpPr>
          <p:grpSpPr bwMode="auto">
            <a:xfrm>
              <a:off x="1404938" y="3675063"/>
              <a:ext cx="6340034" cy="3321050"/>
              <a:chOff x="2876550" y="3665905"/>
              <a:chExt cx="6340034" cy="3320683"/>
            </a:xfrm>
          </p:grpSpPr>
          <p:grpSp>
            <p:nvGrpSpPr>
              <p:cNvPr id="92181" name="Group 48"/>
              <p:cNvGrpSpPr>
                <a:grpSpLocks/>
              </p:cNvGrpSpPr>
              <p:nvPr/>
            </p:nvGrpSpPr>
            <p:grpSpPr bwMode="auto">
              <a:xfrm>
                <a:off x="2876550" y="3665905"/>
                <a:ext cx="6267450" cy="3320683"/>
                <a:chOff x="2876777" y="1030512"/>
                <a:chExt cx="6267223" cy="4136508"/>
              </a:xfrm>
            </p:grpSpPr>
            <p:grpSp>
              <p:nvGrpSpPr>
                <p:cNvPr id="92184" name="Group 33"/>
                <p:cNvGrpSpPr>
                  <a:grpSpLocks/>
                </p:cNvGrpSpPr>
                <p:nvPr/>
              </p:nvGrpSpPr>
              <p:grpSpPr bwMode="auto">
                <a:xfrm>
                  <a:off x="3081802" y="1127131"/>
                  <a:ext cx="5706597" cy="3608156"/>
                  <a:chOff x="2880" y="1889"/>
                  <a:chExt cx="5955" cy="3420"/>
                </a:xfrm>
              </p:grpSpPr>
              <p:sp>
                <p:nvSpPr>
                  <p:cNvPr id="9219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2191"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3"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5"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2196"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7"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8"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9"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0"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1"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2"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3"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8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9218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9218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9218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9218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9218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83"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grpSp>
        <p:nvGrpSpPr>
          <p:cNvPr id="92166" name="Group 66"/>
          <p:cNvGrpSpPr>
            <a:grpSpLocks/>
          </p:cNvGrpSpPr>
          <p:nvPr/>
        </p:nvGrpSpPr>
        <p:grpSpPr bwMode="auto">
          <a:xfrm>
            <a:off x="3908425" y="1611313"/>
            <a:ext cx="1962150" cy="1817687"/>
            <a:chOff x="149225" y="1247775"/>
            <a:chExt cx="1962150" cy="1817688"/>
          </a:xfrm>
        </p:grpSpPr>
        <p:sp>
          <p:nvSpPr>
            <p:cNvPr id="92174"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92175"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92176"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7"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8"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92167" name="Group 73"/>
          <p:cNvGrpSpPr>
            <a:grpSpLocks/>
          </p:cNvGrpSpPr>
          <p:nvPr/>
        </p:nvGrpSpPr>
        <p:grpSpPr bwMode="auto">
          <a:xfrm>
            <a:off x="6196013" y="1611313"/>
            <a:ext cx="1933575" cy="1817687"/>
            <a:chOff x="2259049" y="1247775"/>
            <a:chExt cx="1933539" cy="1817688"/>
          </a:xfrm>
        </p:grpSpPr>
        <p:sp>
          <p:nvSpPr>
            <p:cNvPr id="92169"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0"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1"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92172"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92173"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92168"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extLst>
      <p:ext uri="{BB962C8B-B14F-4D97-AF65-F5344CB8AC3E}">
        <p14:creationId xmlns:p14="http://schemas.microsoft.com/office/powerpoint/2010/main" val="314582070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3186"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What Direction Is Car E Moving?</a:t>
            </a:r>
          </a:p>
        </p:txBody>
      </p:sp>
      <p:sp>
        <p:nvSpPr>
          <p:cNvPr id="56324" name="TextBox 47"/>
          <p:cNvSpPr txBox="1">
            <a:spLocks noChangeArrowheads="1"/>
          </p:cNvSpPr>
          <p:nvPr/>
        </p:nvSpPr>
        <p:spPr bwMode="auto">
          <a:xfrm>
            <a:off x="385763" y="1144588"/>
            <a:ext cx="3609975" cy="1754187"/>
          </a:xfrm>
          <a:prstGeom prst="rect">
            <a:avLst/>
          </a:prstGeom>
          <a:noFill/>
          <a:ln w="9525">
            <a:noFill/>
            <a:miter lim="800000"/>
            <a:headEnd/>
            <a:tailEnd/>
          </a:ln>
        </p:spPr>
        <p:txBody>
          <a:bodyPr>
            <a:spAutoFit/>
          </a:bodyPr>
          <a:lstStyle/>
          <a:p>
            <a:pPr>
              <a:defRPr/>
            </a:pPr>
            <a:r>
              <a:rPr lang="en-US" sz="2800" dirty="0">
                <a:ea typeface="ＭＳ Ｐゴシック" pitchFamily="-112" charset="-128"/>
                <a:cs typeface="+mn-cs"/>
              </a:rPr>
              <a:t>What direction is </a:t>
            </a:r>
          </a:p>
          <a:p>
            <a:pPr>
              <a:defRPr/>
            </a:pPr>
            <a:r>
              <a:rPr lang="en-US" sz="2800" b="1" dirty="0">
                <a:ea typeface="ＭＳ Ｐゴシック" pitchFamily="-112" charset="-128"/>
                <a:cs typeface="+mn-cs"/>
              </a:rPr>
              <a:t>Car E </a:t>
            </a:r>
            <a:r>
              <a:rPr lang="en-US" sz="2800" dirty="0">
                <a:ea typeface="ＭＳ Ｐゴシック" pitchFamily="-112" charset="-128"/>
                <a:cs typeface="+mn-cs"/>
              </a:rPr>
              <a:t>moving?</a:t>
            </a:r>
          </a:p>
          <a:p>
            <a:pPr>
              <a:defRPr/>
            </a:pPr>
            <a:endParaRPr lang="en-US" sz="800" dirty="0">
              <a:ea typeface="ＭＳ Ｐゴシック" pitchFamily="-112" charset="-128"/>
              <a:cs typeface="+mn-cs"/>
            </a:endParaRPr>
          </a:p>
          <a:p>
            <a:pPr>
              <a:defRPr/>
            </a:pPr>
            <a:endParaRPr lang="en-US" sz="800" dirty="0">
              <a:ea typeface="ＭＳ Ｐゴシック" pitchFamily="-112" charset="-128"/>
              <a:cs typeface="+mn-cs"/>
            </a:endParaRPr>
          </a:p>
          <a:p>
            <a:pPr>
              <a:defRPr/>
            </a:pPr>
            <a:endParaRPr lang="en-US" sz="800" dirty="0">
              <a:ea typeface="ＭＳ Ｐゴシック" pitchFamily="-112" charset="-128"/>
              <a:cs typeface="+mn-cs"/>
            </a:endParaRPr>
          </a:p>
          <a:p>
            <a:pPr>
              <a:defRPr/>
            </a:pPr>
            <a:r>
              <a:rPr lang="en-US" sz="2800" u="heavy" dirty="0">
                <a:ea typeface="ＭＳ Ｐゴシック" pitchFamily="-112" charset="-128"/>
                <a:cs typeface="+mn-cs"/>
              </a:rPr>
              <a:t>East</a:t>
            </a:r>
          </a:p>
        </p:txBody>
      </p:sp>
      <p:sp>
        <p:nvSpPr>
          <p:cNvPr id="93188"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iv)</a:t>
            </a:r>
          </a:p>
        </p:txBody>
      </p:sp>
      <p:grpSp>
        <p:nvGrpSpPr>
          <p:cNvPr id="93189"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93206" name="Group 52"/>
            <p:cNvGrpSpPr>
              <a:grpSpLocks/>
            </p:cNvGrpSpPr>
            <p:nvPr/>
          </p:nvGrpSpPr>
          <p:grpSpPr bwMode="auto">
            <a:xfrm>
              <a:off x="1404938" y="3675063"/>
              <a:ext cx="6340034" cy="3321050"/>
              <a:chOff x="2876550" y="3665905"/>
              <a:chExt cx="6340034" cy="3320683"/>
            </a:xfrm>
          </p:grpSpPr>
          <p:grpSp>
            <p:nvGrpSpPr>
              <p:cNvPr id="93207" name="Group 48"/>
              <p:cNvGrpSpPr>
                <a:grpSpLocks/>
              </p:cNvGrpSpPr>
              <p:nvPr/>
            </p:nvGrpSpPr>
            <p:grpSpPr bwMode="auto">
              <a:xfrm>
                <a:off x="2876550" y="3665905"/>
                <a:ext cx="6267450" cy="3320683"/>
                <a:chOff x="2876777" y="1030512"/>
                <a:chExt cx="6267223" cy="4136508"/>
              </a:xfrm>
            </p:grpSpPr>
            <p:grpSp>
              <p:nvGrpSpPr>
                <p:cNvPr id="93210" name="Group 33"/>
                <p:cNvGrpSpPr>
                  <a:grpSpLocks/>
                </p:cNvGrpSpPr>
                <p:nvPr/>
              </p:nvGrpSpPr>
              <p:grpSpPr bwMode="auto">
                <a:xfrm>
                  <a:off x="3081802" y="1127131"/>
                  <a:ext cx="5706597" cy="3608156"/>
                  <a:chOff x="2880" y="1889"/>
                  <a:chExt cx="5955" cy="3420"/>
                </a:xfrm>
              </p:grpSpPr>
              <p:sp>
                <p:nvSpPr>
                  <p:cNvPr id="93216"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3217"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18"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19"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0"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1"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3222"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3"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4"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5"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6"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7"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8"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9"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211"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93212"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93213"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93214"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93215"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93208"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9"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grpSp>
        <p:nvGrpSpPr>
          <p:cNvPr id="93190" name="Group 66"/>
          <p:cNvGrpSpPr>
            <a:grpSpLocks/>
          </p:cNvGrpSpPr>
          <p:nvPr/>
        </p:nvGrpSpPr>
        <p:grpSpPr bwMode="auto">
          <a:xfrm>
            <a:off x="3908425" y="1611313"/>
            <a:ext cx="1962150" cy="1817687"/>
            <a:chOff x="149225" y="1247775"/>
            <a:chExt cx="1962150" cy="1817688"/>
          </a:xfrm>
        </p:grpSpPr>
        <p:sp>
          <p:nvSpPr>
            <p:cNvPr id="93199"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93200"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93201"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02"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03" name="Line 5"/>
            <p:cNvSpPr>
              <a:spLocks noChangeShapeType="1"/>
            </p:cNvSpPr>
            <p:nvPr/>
          </p:nvSpPr>
          <p:spPr bwMode="auto">
            <a:xfrm flipV="1">
              <a:off x="508000" y="2252133"/>
              <a:ext cx="1464734" cy="1693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04"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93191" name="Group 73"/>
          <p:cNvGrpSpPr>
            <a:grpSpLocks/>
          </p:cNvGrpSpPr>
          <p:nvPr/>
        </p:nvGrpSpPr>
        <p:grpSpPr bwMode="auto">
          <a:xfrm>
            <a:off x="6196013" y="1611313"/>
            <a:ext cx="1933575" cy="1817687"/>
            <a:chOff x="2259049" y="1247775"/>
            <a:chExt cx="1933539" cy="1817688"/>
          </a:xfrm>
        </p:grpSpPr>
        <p:sp>
          <p:nvSpPr>
            <p:cNvPr id="93193"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94"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95" name="Line 9"/>
            <p:cNvSpPr>
              <a:spLocks noChangeShapeType="1"/>
            </p:cNvSpPr>
            <p:nvPr/>
          </p:nvSpPr>
          <p:spPr bwMode="auto">
            <a:xfrm flipV="1">
              <a:off x="2599268" y="1921933"/>
              <a:ext cx="1303865" cy="62653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96"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93197"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93198"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93192"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extLst>
      <p:ext uri="{BB962C8B-B14F-4D97-AF65-F5344CB8AC3E}">
        <p14:creationId xmlns:p14="http://schemas.microsoft.com/office/powerpoint/2010/main" val="395204560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4210"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What Direction Is Car D Moving?</a:t>
            </a:r>
          </a:p>
        </p:txBody>
      </p:sp>
      <p:sp>
        <p:nvSpPr>
          <p:cNvPr id="94211" name="TextBox 47"/>
          <p:cNvSpPr txBox="1">
            <a:spLocks noChangeArrowheads="1"/>
          </p:cNvSpPr>
          <p:nvPr/>
        </p:nvSpPr>
        <p:spPr bwMode="auto">
          <a:xfrm>
            <a:off x="385763" y="1144588"/>
            <a:ext cx="36099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What direction is </a:t>
            </a:r>
          </a:p>
          <a:p>
            <a:pPr eaLnBrk="1" hangingPunct="1"/>
            <a:r>
              <a:rPr lang="en-US" sz="2800" b="1"/>
              <a:t>Car D </a:t>
            </a:r>
            <a:r>
              <a:rPr lang="en-US" sz="2800"/>
              <a:t>moving?</a:t>
            </a:r>
          </a:p>
          <a:p>
            <a:pPr eaLnBrk="1" hangingPunct="1"/>
            <a:endParaRPr lang="en-US" sz="800"/>
          </a:p>
          <a:p>
            <a:pPr eaLnBrk="1" hangingPunct="1"/>
            <a:endParaRPr lang="en-US" sz="800"/>
          </a:p>
          <a:p>
            <a:pPr eaLnBrk="1" hangingPunct="1"/>
            <a:endParaRPr lang="en-US" sz="800"/>
          </a:p>
          <a:p>
            <a:pPr eaLnBrk="1" hangingPunct="1"/>
            <a:r>
              <a:rPr lang="en-US" sz="2800" u="sng"/>
              <a:t>_____________</a:t>
            </a:r>
            <a:endParaRPr lang="en-US" sz="2800"/>
          </a:p>
        </p:txBody>
      </p:sp>
      <p:sp>
        <p:nvSpPr>
          <p:cNvPr id="94212"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t>
            </a:r>
          </a:p>
        </p:txBody>
      </p:sp>
      <p:grpSp>
        <p:nvGrpSpPr>
          <p:cNvPr id="94213" name="Group 50"/>
          <p:cNvGrpSpPr>
            <a:grpSpLocks/>
          </p:cNvGrpSpPr>
          <p:nvPr/>
        </p:nvGrpSpPr>
        <p:grpSpPr bwMode="auto">
          <a:xfrm>
            <a:off x="1404938" y="3675063"/>
            <a:ext cx="6340475" cy="3321050"/>
            <a:chOff x="1404938" y="3675063"/>
            <a:chExt cx="6340034" cy="3321050"/>
          </a:xfrm>
        </p:grpSpPr>
        <p:sp>
          <p:nvSpPr>
            <p:cNvPr id="52" name="Freeform 51"/>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94228" name="Group 52"/>
            <p:cNvGrpSpPr>
              <a:grpSpLocks/>
            </p:cNvGrpSpPr>
            <p:nvPr/>
          </p:nvGrpSpPr>
          <p:grpSpPr bwMode="auto">
            <a:xfrm>
              <a:off x="1404938" y="3675063"/>
              <a:ext cx="6340034" cy="3321050"/>
              <a:chOff x="2876550" y="3665905"/>
              <a:chExt cx="6340034" cy="3320683"/>
            </a:xfrm>
          </p:grpSpPr>
          <p:grpSp>
            <p:nvGrpSpPr>
              <p:cNvPr id="94229" name="Group 48"/>
              <p:cNvGrpSpPr>
                <a:grpSpLocks/>
              </p:cNvGrpSpPr>
              <p:nvPr/>
            </p:nvGrpSpPr>
            <p:grpSpPr bwMode="auto">
              <a:xfrm>
                <a:off x="2876550" y="3665905"/>
                <a:ext cx="6267450" cy="3320683"/>
                <a:chOff x="2876777" y="1030512"/>
                <a:chExt cx="6267223" cy="4136508"/>
              </a:xfrm>
            </p:grpSpPr>
            <p:grpSp>
              <p:nvGrpSpPr>
                <p:cNvPr id="94232" name="Group 33"/>
                <p:cNvGrpSpPr>
                  <a:grpSpLocks/>
                </p:cNvGrpSpPr>
                <p:nvPr/>
              </p:nvGrpSpPr>
              <p:grpSpPr bwMode="auto">
                <a:xfrm>
                  <a:off x="3081802" y="1127131"/>
                  <a:ext cx="5706597" cy="3608156"/>
                  <a:chOff x="2880" y="1889"/>
                  <a:chExt cx="5955" cy="3420"/>
                </a:xfrm>
              </p:grpSpPr>
              <p:sp>
                <p:nvSpPr>
                  <p:cNvPr id="94238"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4239"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40"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41" name="Freeform 38"/>
                  <p:cNvSpPr>
                    <a:spLocks/>
                  </p:cNvSpPr>
                  <p:nvPr/>
                </p:nvSpPr>
                <p:spPr bwMode="auto">
                  <a:xfrm>
                    <a:off x="3176" y="2439"/>
                    <a:ext cx="2464" cy="1325"/>
                  </a:xfrm>
                  <a:custGeom>
                    <a:avLst/>
                    <a:gdLst>
                      <a:gd name="T0" fmla="*/ 0 w 2745"/>
                      <a:gd name="T1" fmla="*/ 0 h 900"/>
                      <a:gd name="T2" fmla="*/ 4 w 2745"/>
                      <a:gd name="T3" fmla="*/ 31614509 h 900"/>
                      <a:gd name="T4" fmla="*/ 6 w 2745"/>
                      <a:gd name="T5" fmla="*/ 47217389 h 900"/>
                      <a:gd name="T6" fmla="*/ 14 w 2745"/>
                      <a:gd name="T7" fmla="*/ 99652542 h 900"/>
                      <a:gd name="T8" fmla="*/ 18 w 2745"/>
                      <a:gd name="T9" fmla="*/ 136124374 h 900"/>
                      <a:gd name="T10" fmla="*/ 31 w 2745"/>
                      <a:gd name="T11" fmla="*/ 172884367 h 900"/>
                      <a:gd name="T12" fmla="*/ 35 w 2745"/>
                      <a:gd name="T13" fmla="*/ 183371703 h 900"/>
                      <a:gd name="T14" fmla="*/ 38 w 2745"/>
                      <a:gd name="T15" fmla="*/ 193792686 h 900"/>
                      <a:gd name="T16" fmla="*/ 42 w 2745"/>
                      <a:gd name="T17" fmla="*/ 214606039 h 900"/>
                      <a:gd name="T18" fmla="*/ 59 w 2745"/>
                      <a:gd name="T19" fmla="*/ 272322034 h 900"/>
                      <a:gd name="T20" fmla="*/ 78 w 2745"/>
                      <a:gd name="T21" fmla="*/ 314361718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42"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43" name="Freeform 40"/>
                  <p:cNvSpPr>
                    <a:spLocks/>
                  </p:cNvSpPr>
                  <p:nvPr/>
                </p:nvSpPr>
                <p:spPr bwMode="auto">
                  <a:xfrm>
                    <a:off x="6480" y="1889"/>
                    <a:ext cx="1080" cy="1725"/>
                  </a:xfrm>
                  <a:custGeom>
                    <a:avLst/>
                    <a:gdLst>
                      <a:gd name="T0" fmla="*/ 2147483647 w 587"/>
                      <a:gd name="T1" fmla="*/ 802461 h 1485"/>
                      <a:gd name="T2" fmla="*/ 2147483647 w 587"/>
                      <a:gd name="T3" fmla="*/ 591741 h 1485"/>
                      <a:gd name="T4" fmla="*/ 2147483647 w 587"/>
                      <a:gd name="T5" fmla="*/ 486285 h 1485"/>
                      <a:gd name="T6" fmla="*/ 2147483647 w 587"/>
                      <a:gd name="T7" fmla="*/ 161595 h 1485"/>
                      <a:gd name="T8" fmla="*/ 2147483647 w 587"/>
                      <a:gd name="T9" fmla="*/ 89511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4244"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5"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6"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7"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8"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9"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50"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51"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33"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94234"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94235"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94236"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94237"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94230"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31"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grpSp>
        <p:nvGrpSpPr>
          <p:cNvPr id="94214" name="Group 66"/>
          <p:cNvGrpSpPr>
            <a:grpSpLocks/>
          </p:cNvGrpSpPr>
          <p:nvPr/>
        </p:nvGrpSpPr>
        <p:grpSpPr bwMode="auto">
          <a:xfrm>
            <a:off x="3908425" y="1611313"/>
            <a:ext cx="1962150" cy="1817687"/>
            <a:chOff x="149225" y="1247775"/>
            <a:chExt cx="1962150" cy="1817688"/>
          </a:xfrm>
        </p:grpSpPr>
        <p:sp>
          <p:nvSpPr>
            <p:cNvPr id="94222"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94223"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94224"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5"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6"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94215" name="Group 73"/>
          <p:cNvGrpSpPr>
            <a:grpSpLocks/>
          </p:cNvGrpSpPr>
          <p:nvPr/>
        </p:nvGrpSpPr>
        <p:grpSpPr bwMode="auto">
          <a:xfrm>
            <a:off x="6196013" y="1611313"/>
            <a:ext cx="1933575" cy="1817687"/>
            <a:chOff x="2259049" y="1247775"/>
            <a:chExt cx="1933539" cy="1817688"/>
          </a:xfrm>
        </p:grpSpPr>
        <p:sp>
          <p:nvSpPr>
            <p:cNvPr id="94217"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8"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9"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94220"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94221"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94216"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extLst>
      <p:ext uri="{BB962C8B-B14F-4D97-AF65-F5344CB8AC3E}">
        <p14:creationId xmlns:p14="http://schemas.microsoft.com/office/powerpoint/2010/main" val="22215792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atin typeface="Arial" charset="0"/>
              </a:rPr>
              <a:t>With GPS, You can </a:t>
            </a:r>
            <a:r>
              <a:rPr lang="en-US" i="1">
                <a:latin typeface="Arial" charset="0"/>
              </a:rPr>
              <a:t>SEE </a:t>
            </a:r>
            <a:r>
              <a:rPr lang="en-US">
                <a:latin typeface="Arial" charset="0"/>
              </a:rPr>
              <a:t>the Land Move!</a:t>
            </a:r>
          </a:p>
        </p:txBody>
      </p:sp>
      <p:sp>
        <p:nvSpPr>
          <p:cNvPr id="23554" name="Content Placeholder 2"/>
          <p:cNvSpPr>
            <a:spLocks noGrp="1"/>
          </p:cNvSpPr>
          <p:nvPr>
            <p:ph idx="1"/>
          </p:nvPr>
        </p:nvSpPr>
        <p:spPr>
          <a:xfrm>
            <a:off x="474663" y="5678488"/>
            <a:ext cx="8229600" cy="1179512"/>
          </a:xfrm>
        </p:spPr>
        <p:txBody>
          <a:bodyPr/>
          <a:lstStyle/>
          <a:p>
            <a:pPr marL="0" indent="0">
              <a:buFont typeface="Arial" charset="0"/>
              <a:buNone/>
            </a:pPr>
            <a:r>
              <a:rPr lang="en-US" sz="1400" i="1">
                <a:latin typeface="Calibri" charset="0"/>
                <a:ea typeface="ＭＳ Ｐゴシック" charset="0"/>
                <a:cs typeface="ＭＳ Ｐゴシック" charset="0"/>
              </a:rPr>
              <a:t>Credit: Grapenthin, Freymueller</a:t>
            </a:r>
            <a:r>
              <a:rPr lang="en-US" sz="1400" i="1">
                <a:latin typeface="Calibri" charset="0"/>
                <a:ea typeface="ＭＳ Ｐゴシック" charset="0"/>
                <a:cs typeface="Arial" charset="0"/>
              </a:rPr>
              <a:t> (</a:t>
            </a:r>
            <a:r>
              <a:rPr lang="en-US" sz="1400" i="1">
                <a:latin typeface="Calibri" charset="0"/>
                <a:ea typeface="ＭＳ Ｐゴシック" charset="0"/>
                <a:cs typeface="ＭＳ Ｐゴシック" charset="0"/>
              </a:rPr>
              <a:t>University of Alaska Fairbanks), ARIA project (JPL/Caltech)</a:t>
            </a:r>
          </a:p>
          <a:p>
            <a:pPr marL="0" indent="0">
              <a:buFont typeface="Arial" charset="0"/>
              <a:buNone/>
            </a:pPr>
            <a:r>
              <a:rPr lang="en-US" sz="1400" b="1">
                <a:latin typeface="Calibri" charset="0"/>
                <a:ea typeface="ＭＳ Ｐゴシック" charset="0"/>
                <a:cs typeface="ＭＳ Ｐゴシック" charset="0"/>
              </a:rPr>
              <a:t>Sendai 2011-Mar-11, 05:46:23 UTC Earthquake: </a:t>
            </a:r>
            <a:r>
              <a:rPr lang="en-US" sz="1400">
                <a:latin typeface="Calibri" charset="0"/>
                <a:ea typeface="ＭＳ Ｐゴシック" charset="0"/>
                <a:cs typeface="ＭＳ Ｐゴシック" charset="0"/>
              </a:rPr>
              <a:t>Each dot/arrow represents a continuous high precision GPS station of which more than 1200 are distributed throughout Japan in a network called GEONET.</a:t>
            </a:r>
          </a:p>
          <a:p>
            <a:pPr marL="0" indent="0">
              <a:buFont typeface="Arial" charset="0"/>
              <a:buNone/>
            </a:pPr>
            <a:r>
              <a:rPr lang="en-US" sz="1400">
                <a:latin typeface="Calibri" charset="0"/>
                <a:ea typeface="ＭＳ Ｐゴシック" charset="0"/>
                <a:cs typeface="ＭＳ Ｐゴシック" charset="0"/>
              </a:rPr>
              <a:t>If the ground moves (from an earthquake) then the GPS moves and records this movement. </a:t>
            </a:r>
            <a:endParaRPr lang="en-US" sz="1400" b="1">
              <a:latin typeface="Calibri" charset="0"/>
              <a:ea typeface="ＭＳ Ｐゴシック" charset="0"/>
              <a:cs typeface="ＭＳ Ｐゴシック" charset="0"/>
            </a:endParaRPr>
          </a:p>
          <a:p>
            <a:pPr marL="0" indent="0">
              <a:buFont typeface="Arial" charset="0"/>
              <a:buNone/>
            </a:pPr>
            <a:endParaRPr lang="en-US" sz="1400">
              <a:latin typeface="Calibri" charset="0"/>
              <a:ea typeface="ＭＳ Ｐゴシック" charset="0"/>
              <a:cs typeface="ＭＳ Ｐゴシック" charset="0"/>
            </a:endParaRPr>
          </a:p>
        </p:txBody>
      </p:sp>
      <p:pic>
        <p:nvPicPr>
          <p:cNvPr id="23555" name="Picture 3" descr="jap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95350"/>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1"/>
          <p:cNvSpPr>
            <a:spLocks noChangeArrowheads="1"/>
          </p:cNvSpPr>
          <p:nvPr/>
        </p:nvSpPr>
        <p:spPr bwMode="auto">
          <a:xfrm>
            <a:off x="57150" y="973138"/>
            <a:ext cx="3805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Mw=9.0 Tohoku, Japan Earthquake</a:t>
            </a:r>
          </a:p>
        </p:txBody>
      </p:sp>
    </p:spTree>
    <p:extLst>
      <p:ext uri="{BB962C8B-B14F-4D97-AF65-F5344CB8AC3E}">
        <p14:creationId xmlns:p14="http://schemas.microsoft.com/office/powerpoint/2010/main" val="191418740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5234" name="Title 1"/>
          <p:cNvSpPr>
            <a:spLocks noGrp="1"/>
          </p:cNvSpPr>
          <p:nvPr>
            <p:ph type="title"/>
          </p:nvPr>
        </p:nvSpPr>
        <p:spPr>
          <a:xfrm>
            <a:off x="1936750" y="60325"/>
            <a:ext cx="7207250" cy="673100"/>
          </a:xfrm>
        </p:spPr>
        <p:txBody>
          <a:bodyPr/>
          <a:lstStyle/>
          <a:p>
            <a:pPr eaLnBrk="1" hangingPunct="1"/>
            <a:r>
              <a:rPr lang="en-US" sz="3200">
                <a:latin typeface="Arial" charset="0"/>
                <a:cs typeface="ＭＳ Ｐゴシック" charset="0"/>
              </a:rPr>
              <a:t>What Direction Is Car D Moving?</a:t>
            </a:r>
          </a:p>
        </p:txBody>
      </p:sp>
      <p:sp>
        <p:nvSpPr>
          <p:cNvPr id="58372" name="TextBox 47"/>
          <p:cNvSpPr txBox="1">
            <a:spLocks noChangeArrowheads="1"/>
          </p:cNvSpPr>
          <p:nvPr/>
        </p:nvSpPr>
        <p:spPr bwMode="auto">
          <a:xfrm>
            <a:off x="385763" y="1144588"/>
            <a:ext cx="3609975" cy="1754187"/>
          </a:xfrm>
          <a:prstGeom prst="rect">
            <a:avLst/>
          </a:prstGeom>
          <a:noFill/>
          <a:ln w="9525">
            <a:noFill/>
            <a:miter lim="800000"/>
            <a:headEnd/>
            <a:tailEnd/>
          </a:ln>
        </p:spPr>
        <p:txBody>
          <a:bodyPr>
            <a:spAutoFit/>
          </a:bodyPr>
          <a:lstStyle/>
          <a:p>
            <a:pPr>
              <a:defRPr/>
            </a:pPr>
            <a:r>
              <a:rPr lang="en-US" sz="2800" dirty="0">
                <a:ea typeface="ＭＳ Ｐゴシック" pitchFamily="-112" charset="-128"/>
                <a:cs typeface="+mn-cs"/>
              </a:rPr>
              <a:t>What direction is </a:t>
            </a:r>
          </a:p>
          <a:p>
            <a:pPr>
              <a:defRPr/>
            </a:pPr>
            <a:r>
              <a:rPr lang="en-US" sz="2800" b="1" dirty="0">
                <a:ea typeface="ＭＳ Ｐゴシック" pitchFamily="-112" charset="-128"/>
                <a:cs typeface="+mn-cs"/>
              </a:rPr>
              <a:t>Car D </a:t>
            </a:r>
            <a:r>
              <a:rPr lang="en-US" sz="2800" dirty="0">
                <a:ea typeface="ＭＳ Ｐゴシック" pitchFamily="-112" charset="-128"/>
                <a:cs typeface="+mn-cs"/>
              </a:rPr>
              <a:t>moving?</a:t>
            </a:r>
          </a:p>
          <a:p>
            <a:pPr>
              <a:defRPr/>
            </a:pPr>
            <a:endParaRPr lang="en-US" sz="800" dirty="0">
              <a:ea typeface="ＭＳ Ｐゴシック" pitchFamily="-112" charset="-128"/>
              <a:cs typeface="+mn-cs"/>
            </a:endParaRPr>
          </a:p>
          <a:p>
            <a:pPr>
              <a:defRPr/>
            </a:pPr>
            <a:endParaRPr lang="en-US" sz="800" dirty="0">
              <a:ea typeface="ＭＳ Ｐゴシック" pitchFamily="-112" charset="-128"/>
              <a:cs typeface="+mn-cs"/>
            </a:endParaRPr>
          </a:p>
          <a:p>
            <a:pPr>
              <a:defRPr/>
            </a:pPr>
            <a:endParaRPr lang="en-US" sz="800" dirty="0">
              <a:ea typeface="ＭＳ Ｐゴシック" pitchFamily="-112" charset="-128"/>
              <a:cs typeface="+mn-cs"/>
            </a:endParaRPr>
          </a:p>
          <a:p>
            <a:pPr>
              <a:defRPr/>
            </a:pPr>
            <a:r>
              <a:rPr lang="en-US" sz="2800" u="heavy" dirty="0">
                <a:ea typeface="ＭＳ Ｐゴシック" pitchFamily="-112" charset="-128"/>
                <a:cs typeface="+mn-cs"/>
              </a:rPr>
              <a:t>Southeast</a:t>
            </a:r>
          </a:p>
        </p:txBody>
      </p:sp>
      <p:sp>
        <p:nvSpPr>
          <p:cNvPr id="95236"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t>
            </a:r>
          </a:p>
        </p:txBody>
      </p:sp>
      <p:grpSp>
        <p:nvGrpSpPr>
          <p:cNvPr id="95237" name="Group 47"/>
          <p:cNvGrpSpPr>
            <a:grpSpLocks/>
          </p:cNvGrpSpPr>
          <p:nvPr/>
        </p:nvGrpSpPr>
        <p:grpSpPr bwMode="auto">
          <a:xfrm>
            <a:off x="1404938" y="3675063"/>
            <a:ext cx="6340475" cy="3321050"/>
            <a:chOff x="1404938" y="3675063"/>
            <a:chExt cx="6340475" cy="3321050"/>
          </a:xfrm>
        </p:grpSpPr>
        <p:sp>
          <p:nvSpPr>
            <p:cNvPr id="52" name="Freeform 51"/>
            <p:cNvSpPr/>
            <p:nvPr/>
          </p:nvSpPr>
          <p:spPr bwMode="auto">
            <a:xfrm>
              <a:off x="5329238" y="5302250"/>
              <a:ext cx="2098675"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5254" name="Rectangle 34"/>
            <p:cNvSpPr>
              <a:spLocks noChangeArrowheads="1"/>
            </p:cNvSpPr>
            <p:nvPr/>
          </p:nvSpPr>
          <p:spPr bwMode="auto">
            <a:xfrm>
              <a:off x="1609985" y="3752635"/>
              <a:ext cx="5692825" cy="289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5255" name="Picture 35" descr="http://tbn0.google.com/images?q=tbn:74EkAN8r94_iJM:http://abkldesigns.com/skyln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633" y="4819898"/>
              <a:ext cx="1207569" cy="72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6" name="Freeform 36"/>
            <p:cNvSpPr>
              <a:spLocks/>
            </p:cNvSpPr>
            <p:nvPr/>
          </p:nvSpPr>
          <p:spPr bwMode="auto">
            <a:xfrm>
              <a:off x="5333323" y="5531406"/>
              <a:ext cx="1983863" cy="1016441"/>
            </a:xfrm>
            <a:custGeom>
              <a:avLst/>
              <a:gdLst>
                <a:gd name="T0" fmla="*/ 0 w 2070"/>
                <a:gd name="T1" fmla="*/ 0 h 1200"/>
                <a:gd name="T2" fmla="*/ 2147483647 w 2070"/>
                <a:gd name="T3" fmla="*/ 2147483647 h 1200"/>
                <a:gd name="T4" fmla="*/ 2147483647 w 2070"/>
                <a:gd name="T5" fmla="*/ 2147483647 h 1200"/>
                <a:gd name="T6" fmla="*/ 2147483647 w 2070"/>
                <a:gd name="T7" fmla="*/ 2147483647 h 1200"/>
                <a:gd name="T8" fmla="*/ 2147483647 w 2070"/>
                <a:gd name="T9" fmla="*/ 2147483647 h 1200"/>
                <a:gd name="T10" fmla="*/ 2147483647 w 2070"/>
                <a:gd name="T11" fmla="*/ 2147483647 h 1200"/>
                <a:gd name="T12" fmla="*/ 2147483647 w 2070"/>
                <a:gd name="T13" fmla="*/ 2147483647 h 1200"/>
                <a:gd name="T14" fmla="*/ 2147483647 w 2070"/>
                <a:gd name="T15" fmla="*/ 2147483647 h 1200"/>
                <a:gd name="T16" fmla="*/ 2147483647 w 2070"/>
                <a:gd name="T17" fmla="*/ 2147483647 h 1200"/>
                <a:gd name="T18" fmla="*/ 2147483647 w 2070"/>
                <a:gd name="T19" fmla="*/ 2147483647 h 1200"/>
                <a:gd name="T20" fmla="*/ 2147483647 w 2070"/>
                <a:gd name="T21" fmla="*/ 2147483647 h 1200"/>
                <a:gd name="T22" fmla="*/ 2147483647 w 2070"/>
                <a:gd name="T23" fmla="*/ 2147483647 h 1200"/>
                <a:gd name="T24" fmla="*/ 2147483647 w 2070"/>
                <a:gd name="T25" fmla="*/ 2147483647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7" name="Freeform 38"/>
            <p:cNvSpPr>
              <a:spLocks/>
            </p:cNvSpPr>
            <p:nvPr/>
          </p:nvSpPr>
          <p:spPr bwMode="auto">
            <a:xfrm>
              <a:off x="1893668" y="4218504"/>
              <a:ext cx="2361468" cy="1122320"/>
            </a:xfrm>
            <a:custGeom>
              <a:avLst/>
              <a:gdLst>
                <a:gd name="T0" fmla="*/ 0 w 2745"/>
                <a:gd name="T1" fmla="*/ 0 h 900"/>
                <a:gd name="T2" fmla="*/ 2147483647 w 2745"/>
                <a:gd name="T3" fmla="*/ 2147483647 h 900"/>
                <a:gd name="T4" fmla="*/ 2147483647 w 2745"/>
                <a:gd name="T5" fmla="*/ 2147483647 h 900"/>
                <a:gd name="T6" fmla="*/ 2147483647 w 2745"/>
                <a:gd name="T7" fmla="*/ 2147483647 h 900"/>
                <a:gd name="T8" fmla="*/ 2147483647 w 2745"/>
                <a:gd name="T9" fmla="*/ 2147483647 h 900"/>
                <a:gd name="T10" fmla="*/ 2147483647 w 2745"/>
                <a:gd name="T11" fmla="*/ 2147483647 h 900"/>
                <a:gd name="T12" fmla="*/ 2147483647 w 2745"/>
                <a:gd name="T13" fmla="*/ 2147483647 h 900"/>
                <a:gd name="T14" fmla="*/ 2147483647 w 2745"/>
                <a:gd name="T15" fmla="*/ 2147483647 h 900"/>
                <a:gd name="T16" fmla="*/ 2147483647 w 2745"/>
                <a:gd name="T17" fmla="*/ 2147483647 h 900"/>
                <a:gd name="T18" fmla="*/ 2147483647 w 2745"/>
                <a:gd name="T19" fmla="*/ 2147483647 h 900"/>
                <a:gd name="T20" fmla="*/ 2147483647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8" name="Freeform 39"/>
            <p:cNvSpPr>
              <a:spLocks/>
            </p:cNvSpPr>
            <p:nvPr/>
          </p:nvSpPr>
          <p:spPr bwMode="auto">
            <a:xfrm>
              <a:off x="4542653" y="5518701"/>
              <a:ext cx="158134" cy="1130790"/>
            </a:xfrm>
            <a:custGeom>
              <a:avLst/>
              <a:gdLst>
                <a:gd name="T0" fmla="*/ 2147483647 w 165"/>
                <a:gd name="T1" fmla="*/ 0 h 1335"/>
                <a:gd name="T2" fmla="*/ 2147483647 w 165"/>
                <a:gd name="T3" fmla="*/ 2147483647 h 1335"/>
                <a:gd name="T4" fmla="*/ 2147483647 w 165"/>
                <a:gd name="T5" fmla="*/ 2147483647 h 1335"/>
                <a:gd name="T6" fmla="*/ 2147483647 w 165"/>
                <a:gd name="T7" fmla="*/ 2147483647 h 1335"/>
                <a:gd name="T8" fmla="*/ 2147483647 w 165"/>
                <a:gd name="T9" fmla="*/ 2147483647 h 1335"/>
                <a:gd name="T10" fmla="*/ 2147483647 w 165"/>
                <a:gd name="T11" fmla="*/ 2147483647 h 1335"/>
                <a:gd name="T12" fmla="*/ 0 w 165"/>
                <a:gd name="T13" fmla="*/ 2147483647 h 1335"/>
                <a:gd name="T14" fmla="*/ 2147483647 w 165"/>
                <a:gd name="T15" fmla="*/ 2147483647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9" name="Freeform 40"/>
            <p:cNvSpPr>
              <a:spLocks/>
            </p:cNvSpPr>
            <p:nvPr/>
          </p:nvSpPr>
          <p:spPr bwMode="auto">
            <a:xfrm>
              <a:off x="5060182" y="3752635"/>
              <a:ext cx="1035059" cy="1461134"/>
            </a:xfrm>
            <a:custGeom>
              <a:avLst/>
              <a:gdLst>
                <a:gd name="T0" fmla="*/ 2147483647 w 587"/>
                <a:gd name="T1" fmla="*/ 2147483647 h 1485"/>
                <a:gd name="T2" fmla="*/ 2147483647 w 587"/>
                <a:gd name="T3" fmla="*/ 2147483647 h 1485"/>
                <a:gd name="T4" fmla="*/ 2147483647 w 587"/>
                <a:gd name="T5" fmla="*/ 2147483647 h 1485"/>
                <a:gd name="T6" fmla="*/ 2147483647 w 587"/>
                <a:gd name="T7" fmla="*/ 2147483647 h 1485"/>
                <a:gd name="T8" fmla="*/ 2147483647 w 587"/>
                <a:gd name="T9" fmla="*/ 2147483647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5260" name="Picture 43" descr="http://tbn2.google.com/images?q=tbn:UX3qqEl37iIdgM:http://www.silhouettesclipart.com/wp-content/uploads/2007/10/car-clip-ar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0">
              <a:off x="2263606" y="4684372"/>
              <a:ext cx="862549" cy="32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1" name="Picture 44"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4281806" y="5857815"/>
              <a:ext cx="609864" cy="43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2" name="Picture 45" descr="http://tbn2.google.com/images?q=tbn:p6Yq-V5PGyrJOM:http://www.marinkidz.com/images/c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198399" y="4299945"/>
              <a:ext cx="703038" cy="2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3" name="Picture 46" descr="http://tbn2.google.com/images?q=tbn:XoES5RkHKdl9uM:http://www.newimageasia.com/images/Clipart%2520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6440261" y="6074355"/>
              <a:ext cx="690039" cy="28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4" name="Picture 47"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2534" y="3787363"/>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5" name="Picture 48"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5044" y="4244762"/>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6" name="Picture 49" descr="http://tbn0.google.com/images?q=tbn:UXSAy44TGxxFsM:http://www.aperfectworld.org/clipart/nature/mountai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0064" y="3940677"/>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7" name="Picture 41" descr="See full siz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7006" y="5200216"/>
              <a:ext cx="690039" cy="2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8" name="TextBox 55"/>
            <p:cNvSpPr txBox="1">
              <a:spLocks noChangeArrowheads="1"/>
            </p:cNvSpPr>
            <p:nvPr/>
          </p:nvSpPr>
          <p:spPr bwMode="auto">
            <a:xfrm>
              <a:off x="5958451" y="3675063"/>
              <a:ext cx="517619" cy="64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95269" name="TextBox 56"/>
            <p:cNvSpPr txBox="1">
              <a:spLocks noChangeArrowheads="1"/>
            </p:cNvSpPr>
            <p:nvPr/>
          </p:nvSpPr>
          <p:spPr bwMode="auto">
            <a:xfrm>
              <a:off x="1404938" y="4464554"/>
              <a:ext cx="570426"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95270" name="TextBox 57"/>
            <p:cNvSpPr txBox="1">
              <a:spLocks noChangeArrowheads="1"/>
            </p:cNvSpPr>
            <p:nvPr/>
          </p:nvSpPr>
          <p:spPr bwMode="auto">
            <a:xfrm>
              <a:off x="4631759" y="6349426"/>
              <a:ext cx="517580"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95271" name="TextBox 60"/>
            <p:cNvSpPr txBox="1">
              <a:spLocks noChangeArrowheads="1"/>
            </p:cNvSpPr>
            <p:nvPr/>
          </p:nvSpPr>
          <p:spPr bwMode="auto">
            <a:xfrm>
              <a:off x="7140729" y="5006733"/>
              <a:ext cx="504878" cy="646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95272" name="TextBox 61"/>
            <p:cNvSpPr txBox="1">
              <a:spLocks noChangeArrowheads="1"/>
            </p:cNvSpPr>
            <p:nvPr/>
          </p:nvSpPr>
          <p:spPr bwMode="auto">
            <a:xfrm>
              <a:off x="7155244" y="6308641"/>
              <a:ext cx="517580"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sp>
          <p:nvSpPr>
            <p:cNvPr id="95273" name="Line 32"/>
            <p:cNvSpPr>
              <a:spLocks noChangeShapeType="1"/>
            </p:cNvSpPr>
            <p:nvPr/>
          </p:nvSpPr>
          <p:spPr bwMode="auto">
            <a:xfrm flipV="1">
              <a:off x="7278416" y="3771314"/>
              <a:ext cx="0" cy="45739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74" name="Text Box 42"/>
            <p:cNvSpPr txBox="1">
              <a:spLocks noChangeArrowheads="1"/>
            </p:cNvSpPr>
            <p:nvPr/>
          </p:nvSpPr>
          <p:spPr bwMode="auto">
            <a:xfrm>
              <a:off x="6972514" y="4219088"/>
              <a:ext cx="772899" cy="2149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nvGrpSpPr>
          <p:cNvPr id="95238" name="Group 66"/>
          <p:cNvGrpSpPr>
            <a:grpSpLocks/>
          </p:cNvGrpSpPr>
          <p:nvPr/>
        </p:nvGrpSpPr>
        <p:grpSpPr bwMode="auto">
          <a:xfrm>
            <a:off x="3908425" y="1611313"/>
            <a:ext cx="1962150" cy="1817687"/>
            <a:chOff x="149225" y="1247775"/>
            <a:chExt cx="1962150" cy="1817688"/>
          </a:xfrm>
        </p:grpSpPr>
        <p:sp>
          <p:nvSpPr>
            <p:cNvPr id="95247"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95248"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95249"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0"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1" name="Line 5"/>
            <p:cNvSpPr>
              <a:spLocks noChangeShapeType="1"/>
            </p:cNvSpPr>
            <p:nvPr/>
          </p:nvSpPr>
          <p:spPr bwMode="auto">
            <a:xfrm>
              <a:off x="499534" y="1930400"/>
              <a:ext cx="1473200" cy="56726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2"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95239" name="Group 73"/>
          <p:cNvGrpSpPr>
            <a:grpSpLocks/>
          </p:cNvGrpSpPr>
          <p:nvPr/>
        </p:nvGrpSpPr>
        <p:grpSpPr bwMode="auto">
          <a:xfrm>
            <a:off x="6196013" y="1611313"/>
            <a:ext cx="1933575" cy="1817687"/>
            <a:chOff x="2259049" y="1247775"/>
            <a:chExt cx="1933539" cy="1817688"/>
          </a:xfrm>
        </p:grpSpPr>
        <p:sp>
          <p:nvSpPr>
            <p:cNvPr id="95241"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2"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3" name="Line 9"/>
            <p:cNvSpPr>
              <a:spLocks noChangeShapeType="1"/>
            </p:cNvSpPr>
            <p:nvPr/>
          </p:nvSpPr>
          <p:spPr bwMode="auto">
            <a:xfrm flipV="1">
              <a:off x="2599268" y="1921933"/>
              <a:ext cx="1303865" cy="62653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95245"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95246"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95240"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extLst>
      <p:ext uri="{BB962C8B-B14F-4D97-AF65-F5344CB8AC3E}">
        <p14:creationId xmlns:p14="http://schemas.microsoft.com/office/powerpoint/2010/main" val="37675243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Arial" charset="0"/>
              </a:rPr>
              <a:t>Let’s Explore</a:t>
            </a:r>
          </a:p>
        </p:txBody>
      </p:sp>
      <p:sp>
        <p:nvSpPr>
          <p:cNvPr id="96258" name="Content Placeholder 2"/>
          <p:cNvSpPr>
            <a:spLocks noGrp="1"/>
          </p:cNvSpPr>
          <p:nvPr>
            <p:ph idx="1"/>
          </p:nvPr>
        </p:nvSpPr>
        <p:spPr/>
        <p:txBody>
          <a:bodyPr/>
          <a:lstStyle/>
          <a:p>
            <a:r>
              <a:rPr lang="en-US">
                <a:latin typeface="Calibri" charset="0"/>
                <a:ea typeface="ＭＳ Ｐゴシック" charset="0"/>
                <a:cs typeface="ＭＳ Ｐゴシック" charset="0"/>
              </a:rPr>
              <a:t>Data for Educators</a:t>
            </a:r>
          </a:p>
          <a:p>
            <a:pPr lvl="1"/>
            <a:r>
              <a:rPr lang="en-US">
                <a:latin typeface="Calibri" charset="0"/>
                <a:ea typeface="ＭＳ Ｐゴシック" charset="0"/>
              </a:rPr>
              <a:t>http://www.unavco.org/edu_outreach/data/data.html</a:t>
            </a:r>
          </a:p>
          <a:p>
            <a:r>
              <a:rPr lang="en-US">
                <a:latin typeface="Calibri" charset="0"/>
                <a:ea typeface="ＭＳ Ｐゴシック" charset="0"/>
                <a:cs typeface="ＭＳ Ｐゴシック" charset="0"/>
              </a:rPr>
              <a:t>UNAVCO Velocity Viewer</a:t>
            </a:r>
          </a:p>
          <a:p>
            <a:pPr lvl="1"/>
            <a:r>
              <a:rPr lang="en-US">
                <a:latin typeface="Calibri" charset="0"/>
                <a:ea typeface="ＭＳ Ｐゴシック" charset="0"/>
              </a:rPr>
              <a:t>http://facility.unavco.org/data/maps/GPSVelocityViewer/GPSVelocityViewer.html</a:t>
            </a:r>
          </a:p>
        </p:txBody>
      </p:sp>
    </p:spTree>
    <p:extLst>
      <p:ext uri="{BB962C8B-B14F-4D97-AF65-F5344CB8AC3E}">
        <p14:creationId xmlns:p14="http://schemas.microsoft.com/office/powerpoint/2010/main" val="263562491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2333625" y="0"/>
            <a:ext cx="6810375" cy="755650"/>
          </a:xfrm>
        </p:spPr>
        <p:txBody>
          <a:bodyPr/>
          <a:lstStyle/>
          <a:p>
            <a:pPr eaLnBrk="1" hangingPunct="1"/>
            <a:r>
              <a:rPr lang="en-US" sz="3200">
                <a:latin typeface="Arial" charset="0"/>
                <a:cs typeface="ＭＳ Ｐゴシック" charset="0"/>
              </a:rPr>
              <a:t>Conclusion</a:t>
            </a:r>
          </a:p>
        </p:txBody>
      </p:sp>
      <p:sp>
        <p:nvSpPr>
          <p:cNvPr id="97282" name="Rectangle 3"/>
          <p:cNvSpPr>
            <a:spLocks noGrp="1" noChangeArrowheads="1"/>
          </p:cNvSpPr>
          <p:nvPr>
            <p:ph type="body" sz="half" idx="1"/>
          </p:nvPr>
        </p:nvSpPr>
        <p:spPr>
          <a:xfrm>
            <a:off x="331788" y="1193800"/>
            <a:ext cx="8643937" cy="5662613"/>
          </a:xfrm>
        </p:spPr>
        <p:txBody>
          <a:bodyPr/>
          <a:lstStyle/>
          <a:p>
            <a:pPr eaLnBrk="1" hangingPunct="1">
              <a:buFontTx/>
              <a:buNone/>
            </a:pPr>
            <a:r>
              <a:rPr lang="en-US">
                <a:latin typeface="Arial" charset="0"/>
                <a:ea typeface="ＭＳ Ｐゴシック" charset="0"/>
                <a:cs typeface="Arial" charset="0"/>
              </a:rPr>
              <a:t>You should now be able to:</a:t>
            </a:r>
          </a:p>
          <a:p>
            <a:pPr eaLnBrk="1" hangingPunct="1">
              <a:spcAft>
                <a:spcPts val="600"/>
              </a:spcAft>
            </a:pPr>
            <a:r>
              <a:rPr lang="en-US">
                <a:latin typeface="Arial" charset="0"/>
                <a:ea typeface="ＭＳ Ｐゴシック" charset="0"/>
                <a:cs typeface="Arial" charset="0"/>
              </a:rPr>
              <a:t>Explain the components of GPS data </a:t>
            </a:r>
          </a:p>
          <a:p>
            <a:pPr eaLnBrk="1" hangingPunct="1">
              <a:spcAft>
                <a:spcPts val="600"/>
              </a:spcAft>
            </a:pPr>
            <a:r>
              <a:rPr lang="en-US">
                <a:latin typeface="Arial" charset="0"/>
                <a:ea typeface="ＭＳ Ｐゴシック" charset="0"/>
                <a:cs typeface="Arial" charset="0"/>
              </a:rPr>
              <a:t>Determine velocity vectors from GPS time series plots</a:t>
            </a:r>
          </a:p>
          <a:p>
            <a:pPr eaLnBrk="1" hangingPunct="1"/>
            <a:r>
              <a:rPr lang="en-US">
                <a:latin typeface="Arial" charset="0"/>
                <a:ea typeface="ＭＳ Ｐゴシック" charset="0"/>
                <a:cs typeface="Arial" charset="0"/>
              </a:rPr>
              <a:t>Identify uses of GPS in applications in addition to driving and hiking</a:t>
            </a:r>
          </a:p>
          <a:p>
            <a:pPr eaLnBrk="1" hangingPunct="1"/>
            <a:r>
              <a:rPr lang="en-US">
                <a:latin typeface="Arial" charset="0"/>
                <a:ea typeface="ＭＳ Ｐゴシック" charset="0"/>
                <a:cs typeface="Arial" charset="0"/>
              </a:rPr>
              <a:t>Explain what is happening to Iceland</a:t>
            </a:r>
          </a:p>
        </p:txBody>
      </p:sp>
    </p:spTree>
    <p:extLst>
      <p:ext uri="{BB962C8B-B14F-4D97-AF65-F5344CB8AC3E}">
        <p14:creationId xmlns:p14="http://schemas.microsoft.com/office/powerpoint/2010/main" val="26079521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endParaRPr lang="en-US">
              <a:latin typeface="Arial" charset="0"/>
            </a:endParaRPr>
          </a:p>
        </p:txBody>
      </p:sp>
      <p:sp>
        <p:nvSpPr>
          <p:cNvPr id="99330" name="Content Placeholder 2"/>
          <p:cNvSpPr>
            <a:spLocks noGrp="1"/>
          </p:cNvSpPr>
          <p:nvPr>
            <p:ph idx="1"/>
          </p:nvPr>
        </p:nvSpPr>
        <p:spPr>
          <a:xfrm>
            <a:off x="234950" y="1073150"/>
            <a:ext cx="8618538" cy="5784850"/>
          </a:xfrm>
        </p:spPr>
        <p:txBody>
          <a:bodyPr/>
          <a:lstStyle/>
          <a:p>
            <a:pPr algn="ctr">
              <a:lnSpc>
                <a:spcPct val="90000"/>
              </a:lnSpc>
              <a:buFontTx/>
              <a:buNone/>
            </a:pPr>
            <a:r>
              <a:rPr lang="en-US" sz="5400">
                <a:latin typeface="Arial" charset="0"/>
                <a:ea typeface="ＭＳ Ｐゴシック" charset="0"/>
                <a:cs typeface="Arial" charset="0"/>
              </a:rPr>
              <a:t>Thank you</a:t>
            </a:r>
          </a:p>
          <a:p>
            <a:pPr algn="ctr">
              <a:lnSpc>
                <a:spcPct val="90000"/>
              </a:lnSpc>
              <a:buFontTx/>
              <a:buNone/>
            </a:pPr>
            <a:endParaRPr lang="en-US" sz="5400">
              <a:latin typeface="Calibri" charset="0"/>
              <a:ea typeface="ＭＳ Ｐゴシック" charset="0"/>
              <a:cs typeface="ＭＳ Ｐゴシック" charset="0"/>
            </a:endParaRPr>
          </a:p>
          <a:p>
            <a:pPr algn="ctr">
              <a:buFont typeface="Arial" charset="0"/>
              <a:buNone/>
            </a:pPr>
            <a:r>
              <a:rPr lang="en-US" sz="2800" b="1">
                <a:latin typeface="Calibri" charset="0"/>
                <a:ea typeface="ＭＳ Ｐゴシック" charset="0"/>
                <a:cs typeface="ＭＳ Ｐゴシック" charset="0"/>
              </a:rPr>
              <a:t> </a:t>
            </a:r>
          </a:p>
          <a:p>
            <a:pPr algn="ctr">
              <a:buFont typeface="Arial" charset="0"/>
              <a:buNone/>
            </a:pPr>
            <a:r>
              <a:rPr lang="en-US" sz="2800">
                <a:latin typeface="Arial" charset="0"/>
                <a:ea typeface="ＭＳ Ｐゴシック" charset="0"/>
                <a:cs typeface="Arial" charset="0"/>
              </a:rPr>
              <a:t>Contact: Shelley Olds</a:t>
            </a:r>
          </a:p>
          <a:p>
            <a:pPr algn="ctr">
              <a:lnSpc>
                <a:spcPts val="2900"/>
              </a:lnSpc>
              <a:buFont typeface="Arial" charset="0"/>
              <a:buNone/>
            </a:pPr>
            <a:r>
              <a:rPr lang="en-US" sz="2800">
                <a:latin typeface="Arial" charset="0"/>
                <a:ea typeface="ＭＳ Ｐゴシック" charset="0"/>
                <a:cs typeface="Arial" charset="0"/>
              </a:rPr>
              <a:t>educationandoutreach       unavco.org</a:t>
            </a:r>
          </a:p>
          <a:p>
            <a:pPr algn="ctr">
              <a:lnSpc>
                <a:spcPts val="2900"/>
              </a:lnSpc>
              <a:buFont typeface="Arial" charset="0"/>
              <a:buNone/>
            </a:pPr>
            <a:r>
              <a:rPr lang="en-US" sz="2800">
                <a:latin typeface="Arial" charset="0"/>
                <a:ea typeface="ＭＳ Ｐゴシック" charset="0"/>
                <a:cs typeface="Arial" charset="0"/>
              </a:rPr>
              <a:t>http://www.unavco.org/</a:t>
            </a:r>
          </a:p>
          <a:p>
            <a:pPr algn="ctr">
              <a:lnSpc>
                <a:spcPts val="2900"/>
              </a:lnSpc>
              <a:buFont typeface="Arial" charset="0"/>
              <a:buNone/>
            </a:pPr>
            <a:endParaRPr lang="en-US" sz="4000">
              <a:latin typeface="Calibri" charset="0"/>
              <a:ea typeface="ＭＳ Ｐゴシック" charset="0"/>
              <a:cs typeface="ＭＳ Ｐゴシック" charset="0"/>
            </a:endParaRPr>
          </a:p>
          <a:p>
            <a:pPr algn="ctr">
              <a:lnSpc>
                <a:spcPts val="2900"/>
              </a:lnSpc>
              <a:buFont typeface="Arial" charset="0"/>
              <a:buNone/>
            </a:pPr>
            <a:r>
              <a:rPr lang="en-US" sz="4000">
                <a:latin typeface="Arial" charset="0"/>
                <a:ea typeface="ＭＳ Ｐゴシック" charset="0"/>
                <a:cs typeface="Arial" charset="0"/>
              </a:rPr>
              <a:t>Follow UNAVCO on  </a:t>
            </a:r>
            <a:r>
              <a:rPr lang="en-US" sz="4000">
                <a:solidFill>
                  <a:schemeClr val="bg1"/>
                </a:solidFill>
                <a:latin typeface="Calibri" charset="0"/>
                <a:ea typeface="ＭＳ Ｐゴシック" charset="0"/>
                <a:cs typeface="ＭＳ Ｐゴシック" charset="0"/>
              </a:rPr>
              <a:t>facebook</a:t>
            </a:r>
          </a:p>
          <a:p>
            <a:pPr algn="ctr">
              <a:lnSpc>
                <a:spcPts val="2900"/>
              </a:lnSpc>
              <a:buFont typeface="Arial" charset="0"/>
              <a:buNone/>
            </a:pPr>
            <a:r>
              <a:rPr lang="en-US" sz="1800">
                <a:latin typeface="Calibri" charset="0"/>
                <a:ea typeface="ＭＳ Ｐゴシック" charset="0"/>
                <a:cs typeface="ＭＳ Ｐゴシック" charset="0"/>
              </a:rPr>
              <a:t>						                                           </a:t>
            </a:r>
            <a:r>
              <a:rPr lang="en-US" sz="1800">
                <a:latin typeface="Arial" charset="0"/>
                <a:ea typeface="ＭＳ Ｐゴシック" charset="0"/>
                <a:cs typeface="Arial" charset="0"/>
              </a:rPr>
              <a:t>Facebook</a:t>
            </a:r>
          </a:p>
        </p:txBody>
      </p:sp>
      <p:pic>
        <p:nvPicPr>
          <p:cNvPr id="99331"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51212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p:cNvPicPr>
            <a:picLocks noChangeAspect="1" noChangeArrowheads="1"/>
          </p:cNvPicPr>
          <p:nvPr/>
        </p:nvPicPr>
        <p:blipFill>
          <a:blip r:embed="rId4">
            <a:extLst>
              <a:ext uri="{28A0092B-C50C-407E-A947-70E740481C1C}">
                <a14:useLocalDpi xmlns:a14="http://schemas.microsoft.com/office/drawing/2010/main" val="0"/>
              </a:ext>
            </a:extLst>
          </a:blip>
          <a:srcRect l="-24139" r="-24139"/>
          <a:stretch>
            <a:fillRect/>
          </a:stretch>
        </p:blipFill>
        <p:spPr bwMode="auto">
          <a:xfrm>
            <a:off x="4978400" y="3810000"/>
            <a:ext cx="85566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669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009650"/>
            <a:ext cx="8616950"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itle 4"/>
          <p:cNvSpPr>
            <a:spLocks noGrp="1"/>
          </p:cNvSpPr>
          <p:nvPr>
            <p:ph type="title"/>
          </p:nvPr>
        </p:nvSpPr>
        <p:spPr/>
        <p:txBody>
          <a:bodyPr/>
          <a:lstStyle/>
          <a:p>
            <a:r>
              <a:rPr lang="en-US">
                <a:latin typeface="Arial" charset="0"/>
              </a:rPr>
              <a:t>Iceland…</a:t>
            </a:r>
          </a:p>
        </p:txBody>
      </p:sp>
    </p:spTree>
    <p:extLst>
      <p:ext uri="{BB962C8B-B14F-4D97-AF65-F5344CB8AC3E}">
        <p14:creationId xmlns:p14="http://schemas.microsoft.com/office/powerpoint/2010/main" val="6286883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2962275" y="2278063"/>
            <a:ext cx="6181725" cy="420687"/>
          </a:xfrm>
        </p:spPr>
        <p:txBody>
          <a:bodyPr/>
          <a:lstStyle/>
          <a:p>
            <a:pPr eaLnBrk="1" hangingPunct="1">
              <a:lnSpc>
                <a:spcPct val="80000"/>
              </a:lnSpc>
              <a:spcAft>
                <a:spcPct val="40000"/>
              </a:spcAft>
            </a:pPr>
            <a:r>
              <a:rPr lang="en-US" sz="1000" b="1" dirty="0">
                <a:solidFill>
                  <a:srgbClr val="FF0000"/>
                </a:solidFill>
                <a:latin typeface="Tahoma" charset="0"/>
                <a:ea typeface="ＭＳ Ｐゴシック" charset="0"/>
                <a:cs typeface="Tahoma" charset="0"/>
              </a:rPr>
              <a:t>Cate Fox-Lent, UNAVCO Master </a:t>
            </a:r>
            <a:r>
              <a:rPr lang="en-US" sz="1000" b="1" dirty="0" smtClean="0">
                <a:solidFill>
                  <a:srgbClr val="FF0000"/>
                </a:solidFill>
                <a:latin typeface="Tahoma" charset="0"/>
                <a:ea typeface="ＭＳ Ｐゴシック" charset="0"/>
                <a:cs typeface="Tahoma" charset="0"/>
              </a:rPr>
              <a:t>Teacher; </a:t>
            </a:r>
            <a:r>
              <a:rPr lang="en-US" sz="1000" b="1" dirty="0">
                <a:solidFill>
                  <a:srgbClr val="FF0000"/>
                </a:solidFill>
                <a:latin typeface="Tahoma" charset="0"/>
                <a:ea typeface="ＭＳ Ｐゴシック" charset="0"/>
                <a:cs typeface="Tahoma" charset="0"/>
              </a:rPr>
              <a:t>Andy Newman, Georgia Institute of </a:t>
            </a:r>
            <a:r>
              <a:rPr lang="en-US" sz="1000" b="1" dirty="0" smtClean="0">
                <a:solidFill>
                  <a:srgbClr val="FF0000"/>
                </a:solidFill>
                <a:latin typeface="Tahoma" charset="0"/>
                <a:ea typeface="ＭＳ Ｐゴシック" charset="0"/>
                <a:cs typeface="Tahoma" charset="0"/>
              </a:rPr>
              <a:t>Technology;</a:t>
            </a:r>
            <a:endParaRPr lang="en-US" sz="1000" b="1" dirty="0">
              <a:solidFill>
                <a:srgbClr val="FF0000"/>
              </a:solidFill>
              <a:latin typeface="Tahoma" charset="0"/>
              <a:ea typeface="ＭＳ Ｐゴシック" charset="0"/>
              <a:cs typeface="Tahoma" charset="0"/>
            </a:endParaRPr>
          </a:p>
          <a:p>
            <a:pPr eaLnBrk="1" hangingPunct="1">
              <a:lnSpc>
                <a:spcPct val="80000"/>
              </a:lnSpc>
              <a:spcAft>
                <a:spcPct val="40000"/>
              </a:spcAft>
            </a:pPr>
            <a:r>
              <a:rPr lang="en-US" sz="1000" b="1" dirty="0" smtClean="0">
                <a:solidFill>
                  <a:srgbClr val="FF0000"/>
                </a:solidFill>
                <a:latin typeface="Tahoma" charset="0"/>
                <a:ea typeface="ＭＳ Ｐゴシック" charset="0"/>
                <a:cs typeface="Tahoma" charset="0"/>
              </a:rPr>
              <a:t> Shelley </a:t>
            </a:r>
            <a:r>
              <a:rPr lang="en-US" sz="1000" b="1" dirty="0">
                <a:solidFill>
                  <a:srgbClr val="FF0000"/>
                </a:solidFill>
                <a:latin typeface="Tahoma" charset="0"/>
                <a:ea typeface="ＭＳ Ｐゴシック" charset="0"/>
                <a:cs typeface="Tahoma" charset="0"/>
              </a:rPr>
              <a:t>Olds, </a:t>
            </a:r>
            <a:r>
              <a:rPr lang="en-US" sz="1000" b="1" dirty="0" smtClean="0">
                <a:solidFill>
                  <a:srgbClr val="FF0000"/>
                </a:solidFill>
                <a:latin typeface="Tahoma" charset="0"/>
                <a:ea typeface="ＭＳ Ｐゴシック" charset="0"/>
                <a:cs typeface="Tahoma" charset="0"/>
              </a:rPr>
              <a:t>UNAVCO</a:t>
            </a:r>
            <a:endParaRPr lang="en-US" sz="1000" b="1" dirty="0">
              <a:solidFill>
                <a:srgbClr val="FF0000"/>
              </a:solidFill>
              <a:latin typeface="Tahoma" charset="0"/>
              <a:ea typeface="ＭＳ Ｐゴシック" charset="0"/>
              <a:cs typeface="Tahoma" charset="0"/>
            </a:endParaRPr>
          </a:p>
        </p:txBody>
      </p:sp>
      <p:sp>
        <p:nvSpPr>
          <p:cNvPr id="14339" name="Rectangle 2"/>
          <p:cNvSpPr>
            <a:spLocks noGrp="1" noChangeArrowheads="1"/>
          </p:cNvSpPr>
          <p:nvPr>
            <p:ph type="ctrTitle"/>
          </p:nvPr>
        </p:nvSpPr>
        <p:spPr>
          <a:xfrm>
            <a:off x="2954338" y="582613"/>
            <a:ext cx="6189662" cy="1617662"/>
          </a:xfrm>
        </p:spPr>
        <p:txBody>
          <a:bodyPr/>
          <a:lstStyle/>
          <a:p>
            <a:pPr eaLnBrk="1" hangingPunct="1"/>
            <a:r>
              <a:rPr lang="en-US" sz="3200" b="1">
                <a:latin typeface="Georgia" charset="0"/>
                <a:cs typeface="Arial" charset="0"/>
              </a:rPr>
              <a:t>Exploring Plate Motion and Deformation in California Using GPS Time Series Plots</a:t>
            </a:r>
            <a:endParaRPr lang="en-US" sz="1900">
              <a:latin typeface="Georgia"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atin typeface="Arial" charset="0"/>
                <a:cs typeface="Arial" charset="0"/>
              </a:rPr>
              <a:t>Parts of the Activity</a:t>
            </a:r>
          </a:p>
        </p:txBody>
      </p:sp>
      <p:sp>
        <p:nvSpPr>
          <p:cNvPr id="15363" name="Rectangle 3"/>
          <p:cNvSpPr>
            <a:spLocks noGrp="1" noChangeArrowheads="1"/>
          </p:cNvSpPr>
          <p:nvPr>
            <p:ph type="body" idx="1"/>
          </p:nvPr>
        </p:nvSpPr>
        <p:spPr>
          <a:xfrm>
            <a:off x="237067" y="1039283"/>
            <a:ext cx="4969933" cy="5395913"/>
          </a:xfrm>
        </p:spPr>
        <p:txBody>
          <a:bodyPr/>
          <a:lstStyle/>
          <a:p>
            <a:pPr eaLnBrk="1" hangingPunct="1">
              <a:lnSpc>
                <a:spcPct val="90000"/>
              </a:lnSpc>
              <a:spcBef>
                <a:spcPts val="1600"/>
              </a:spcBef>
              <a:spcAft>
                <a:spcPts val="1600"/>
              </a:spcAft>
            </a:pPr>
            <a:r>
              <a:rPr lang="en-US" dirty="0">
                <a:latin typeface="Arial"/>
                <a:ea typeface="ＭＳ Ｐゴシック" charset="0"/>
                <a:cs typeface="Arial"/>
              </a:rPr>
              <a:t>Part 1: Analyze </a:t>
            </a:r>
            <a:r>
              <a:rPr lang="en-US" dirty="0" smtClean="0">
                <a:latin typeface="Arial"/>
                <a:ea typeface="ＭＳ Ｐゴシック" charset="0"/>
                <a:cs typeface="Arial"/>
              </a:rPr>
              <a:t>authentic GPS data at two stations </a:t>
            </a:r>
            <a:r>
              <a:rPr lang="en-US" dirty="0">
                <a:latin typeface="Arial"/>
                <a:ea typeface="ＭＳ Ｐゴシック" charset="0"/>
                <a:cs typeface="Arial"/>
              </a:rPr>
              <a:t>to determine plate tectonic </a:t>
            </a:r>
            <a:r>
              <a:rPr lang="en-US" dirty="0" smtClean="0">
                <a:latin typeface="Arial"/>
                <a:ea typeface="ＭＳ Ｐゴシック" charset="0"/>
                <a:cs typeface="Arial"/>
              </a:rPr>
              <a:t>motions </a:t>
            </a:r>
            <a:endParaRPr lang="en-US" dirty="0">
              <a:latin typeface="Arial"/>
              <a:ea typeface="ＭＳ Ｐゴシック" charset="0"/>
              <a:cs typeface="Arial"/>
            </a:endParaRPr>
          </a:p>
          <a:p>
            <a:pPr eaLnBrk="1" hangingPunct="1">
              <a:lnSpc>
                <a:spcPct val="90000"/>
              </a:lnSpc>
              <a:spcBef>
                <a:spcPts val="1600"/>
              </a:spcBef>
              <a:spcAft>
                <a:spcPts val="1600"/>
              </a:spcAft>
            </a:pPr>
            <a:r>
              <a:rPr lang="en-US" dirty="0" smtClean="0">
                <a:latin typeface="Arial"/>
                <a:ea typeface="ＭＳ Ｐゴシック" charset="0"/>
                <a:cs typeface="Arial"/>
              </a:rPr>
              <a:t>Part 2: </a:t>
            </a:r>
            <a:r>
              <a:rPr lang="en-US" dirty="0">
                <a:latin typeface="Arial"/>
                <a:ea typeface="ＭＳ Ｐゴシック" charset="0"/>
                <a:cs typeface="Arial"/>
              </a:rPr>
              <a:t>Investigate deformation at two GPS stations in </a:t>
            </a:r>
            <a:r>
              <a:rPr lang="en-US" dirty="0" smtClean="0">
                <a:latin typeface="Arial"/>
                <a:ea typeface="ＭＳ Ｐゴシック" charset="0"/>
                <a:cs typeface="Arial"/>
              </a:rPr>
              <a:t>California</a:t>
            </a:r>
          </a:p>
          <a:p>
            <a:pPr eaLnBrk="1" hangingPunct="1">
              <a:lnSpc>
                <a:spcPct val="90000"/>
              </a:lnSpc>
              <a:spcBef>
                <a:spcPts val="1600"/>
              </a:spcBef>
            </a:pPr>
            <a:r>
              <a:rPr lang="en-US" dirty="0" smtClean="0">
                <a:latin typeface="Arial"/>
                <a:ea typeface="ＭＳ Ｐゴシック" charset="0"/>
                <a:cs typeface="Arial"/>
              </a:rPr>
              <a:t>Extension: </a:t>
            </a:r>
            <a:r>
              <a:rPr lang="en-US" dirty="0">
                <a:latin typeface="Arial"/>
                <a:cs typeface="Arial"/>
              </a:rPr>
              <a:t>Explore More GPS </a:t>
            </a:r>
            <a:r>
              <a:rPr lang="en-US" dirty="0" smtClean="0">
                <a:latin typeface="Arial"/>
                <a:cs typeface="Arial"/>
              </a:rPr>
              <a:t>locations</a:t>
            </a:r>
            <a:endParaRPr lang="en-US" dirty="0">
              <a:latin typeface="Arial"/>
              <a:ea typeface="ＭＳ Ｐゴシック" charset="0"/>
              <a:cs typeface="Arial"/>
            </a:endParaRPr>
          </a:p>
        </p:txBody>
      </p:sp>
      <p:pic>
        <p:nvPicPr>
          <p:cNvPr id="12" name="Picture 5"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780" y="964334"/>
            <a:ext cx="3564803" cy="299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5"/>
          <p:cNvSpPr>
            <a:spLocks noChangeArrowheads="1"/>
          </p:cNvSpPr>
          <p:nvPr/>
        </p:nvSpPr>
        <p:spPr bwMode="auto">
          <a:xfrm>
            <a:off x="5335780" y="957792"/>
            <a:ext cx="3554172" cy="3004608"/>
          </a:xfrm>
          <a:prstGeom prst="rect">
            <a:avLst/>
          </a:prstGeom>
          <a:solidFill>
            <a:srgbClr val="C9D1D5">
              <a:alpha val="23137"/>
            </a:srgbClr>
          </a:solidFill>
          <a:ln w="9525">
            <a:solidFill>
              <a:schemeClr val="tx1"/>
            </a:solidFill>
            <a:miter lim="800000"/>
            <a:headEnd/>
            <a:tailEnd/>
          </a:ln>
        </p:spPr>
        <p:txBody>
          <a:bodyPr wrap="none" anchor="ctr"/>
          <a:lstStyle/>
          <a:p>
            <a:endParaRPr lang="en-US"/>
          </a:p>
        </p:txBody>
      </p:sp>
      <p:sp>
        <p:nvSpPr>
          <p:cNvPr id="14" name="Text Box 10"/>
          <p:cNvSpPr txBox="1">
            <a:spLocks noChangeArrowheads="1"/>
          </p:cNvSpPr>
          <p:nvPr/>
        </p:nvSpPr>
        <p:spPr bwMode="auto">
          <a:xfrm>
            <a:off x="6790939" y="2963285"/>
            <a:ext cx="69338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dirty="0">
                <a:solidFill>
                  <a:srgbClr val="FF0000"/>
                </a:solidFill>
              </a:rPr>
              <a:t>SBCC</a:t>
            </a:r>
          </a:p>
        </p:txBody>
      </p:sp>
      <p:sp>
        <p:nvSpPr>
          <p:cNvPr id="15" name="Text Box 11"/>
          <p:cNvSpPr txBox="1">
            <a:spLocks noChangeArrowheads="1"/>
          </p:cNvSpPr>
          <p:nvPr/>
        </p:nvSpPr>
        <p:spPr bwMode="auto">
          <a:xfrm>
            <a:off x="8289684" y="2510799"/>
            <a:ext cx="74424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b="1" dirty="0">
                <a:solidFill>
                  <a:srgbClr val="FF0000"/>
                </a:solidFill>
              </a:rPr>
              <a:t>BEMT</a:t>
            </a:r>
          </a:p>
        </p:txBody>
      </p:sp>
      <p:sp>
        <p:nvSpPr>
          <p:cNvPr id="18" name="Rectangle 15"/>
          <p:cNvSpPr>
            <a:spLocks noChangeArrowheads="1"/>
          </p:cNvSpPr>
          <p:nvPr/>
        </p:nvSpPr>
        <p:spPr bwMode="auto">
          <a:xfrm>
            <a:off x="7437438" y="2844271"/>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9" name="Rectangle 15"/>
          <p:cNvSpPr>
            <a:spLocks noChangeArrowheads="1"/>
          </p:cNvSpPr>
          <p:nvPr/>
        </p:nvSpPr>
        <p:spPr bwMode="auto">
          <a:xfrm>
            <a:off x="8123239" y="2598738"/>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7620" y="3992258"/>
            <a:ext cx="2207513" cy="285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Activity Outcomes</a:t>
            </a:r>
            <a:endParaRPr lang="en-US" dirty="0">
              <a:latin typeface="Arial" charset="0"/>
              <a:cs typeface="Arial" charset="0"/>
            </a:endParaRPr>
          </a:p>
        </p:txBody>
      </p:sp>
      <p:sp>
        <p:nvSpPr>
          <p:cNvPr id="37891" name="Content Placeholder 2"/>
          <p:cNvSpPr>
            <a:spLocks noGrp="1"/>
          </p:cNvSpPr>
          <p:nvPr>
            <p:ph idx="1"/>
          </p:nvPr>
        </p:nvSpPr>
        <p:spPr/>
        <p:txBody>
          <a:bodyPr/>
          <a:lstStyle/>
          <a:p>
            <a:pPr marL="0" indent="0">
              <a:lnSpc>
                <a:spcPct val="90000"/>
              </a:lnSpc>
              <a:spcBef>
                <a:spcPct val="50000"/>
              </a:spcBef>
              <a:buNone/>
            </a:pPr>
            <a:r>
              <a:rPr lang="en-US" dirty="0" smtClean="0">
                <a:latin typeface="Arial" charset="0"/>
                <a:ea typeface="ＭＳ Ｐゴシック" charset="0"/>
                <a:cs typeface="Arial" charset="0"/>
              </a:rPr>
              <a:t>Learners should be able to</a:t>
            </a:r>
          </a:p>
          <a:p>
            <a:pPr>
              <a:lnSpc>
                <a:spcPct val="90000"/>
              </a:lnSpc>
              <a:spcBef>
                <a:spcPct val="50000"/>
              </a:spcBef>
            </a:pPr>
            <a:r>
              <a:rPr lang="en-US" dirty="0" smtClean="0">
                <a:latin typeface="Arial" charset="0"/>
                <a:ea typeface="ＭＳ Ｐゴシック" charset="0"/>
                <a:cs typeface="Arial" charset="0"/>
              </a:rPr>
              <a:t>Discuss </a:t>
            </a:r>
            <a:r>
              <a:rPr lang="en-US" dirty="0">
                <a:latin typeface="Arial" charset="0"/>
                <a:ea typeface="ＭＳ Ｐゴシック" charset="0"/>
                <a:cs typeface="Arial" charset="0"/>
              </a:rPr>
              <a:t>high-precision GPS and its application to plate </a:t>
            </a:r>
            <a:r>
              <a:rPr lang="en-US" dirty="0" smtClean="0">
                <a:latin typeface="Arial" charset="0"/>
                <a:ea typeface="ＭＳ Ｐゴシック" charset="0"/>
                <a:cs typeface="Arial" charset="0"/>
              </a:rPr>
              <a:t>tectonics.</a:t>
            </a:r>
            <a:endParaRPr lang="en-US" dirty="0">
              <a:latin typeface="Arial" charset="0"/>
              <a:ea typeface="ＭＳ Ｐゴシック" charset="0"/>
              <a:cs typeface="Arial" charset="0"/>
            </a:endParaRPr>
          </a:p>
          <a:p>
            <a:pPr>
              <a:lnSpc>
                <a:spcPct val="90000"/>
              </a:lnSpc>
              <a:spcBef>
                <a:spcPct val="50000"/>
              </a:spcBef>
            </a:pPr>
            <a:r>
              <a:rPr lang="en-US" dirty="0" smtClean="0">
                <a:latin typeface="Arial" charset="0"/>
                <a:ea typeface="ＭＳ Ｐゴシック" charset="0"/>
                <a:cs typeface="Arial" charset="0"/>
              </a:rPr>
              <a:t>Interpret </a:t>
            </a:r>
            <a:r>
              <a:rPr lang="en-US" dirty="0">
                <a:latin typeface="Arial" charset="0"/>
                <a:ea typeface="ＭＳ Ｐゴシック" charset="0"/>
                <a:cs typeface="Arial" charset="0"/>
              </a:rPr>
              <a:t>GPS time series plots to determine regional plate </a:t>
            </a:r>
            <a:r>
              <a:rPr lang="en-US" dirty="0" smtClean="0">
                <a:latin typeface="Arial" charset="0"/>
                <a:ea typeface="ＭＳ Ｐゴシック" charset="0"/>
                <a:cs typeface="Arial" charset="0"/>
              </a:rPr>
              <a:t>velocity</a:t>
            </a:r>
          </a:p>
          <a:p>
            <a:pPr>
              <a:lnSpc>
                <a:spcPct val="90000"/>
              </a:lnSpc>
              <a:spcBef>
                <a:spcPct val="50000"/>
              </a:spcBef>
            </a:pPr>
            <a:r>
              <a:rPr lang="en-US" dirty="0" smtClean="0">
                <a:latin typeface="Arial" charset="0"/>
                <a:ea typeface="ＭＳ Ｐゴシック" charset="0"/>
                <a:cs typeface="Arial" charset="0"/>
              </a:rPr>
              <a:t>Describe the plate motions along the San Andreas</a:t>
            </a:r>
            <a:endParaRPr lang="en-US" dirty="0">
              <a:latin typeface="Arial" charset="0"/>
              <a:ea typeface="ＭＳ Ｐゴシック" charset="0"/>
              <a:cs typeface="Arial" charset="0"/>
            </a:endParaRPr>
          </a:p>
          <a:p>
            <a:pPr>
              <a:lnSpc>
                <a:spcPct val="90000"/>
              </a:lnSpc>
              <a:spcBef>
                <a:spcPct val="50000"/>
              </a:spcBef>
            </a:pPr>
            <a:r>
              <a:rPr lang="en-US" dirty="0" smtClean="0">
                <a:latin typeface="Arial" charset="0"/>
                <a:ea typeface="ＭＳ Ｐゴシック" charset="0"/>
                <a:cs typeface="Arial" charset="0"/>
              </a:rPr>
              <a:t>Access </a:t>
            </a:r>
            <a:r>
              <a:rPr lang="en-US" dirty="0">
                <a:latin typeface="Arial" charset="0"/>
                <a:ea typeface="ＭＳ Ｐゴシック" charset="0"/>
                <a:cs typeface="Arial" charset="0"/>
              </a:rPr>
              <a:t>resources to support classroom implementation</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66506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333625" y="0"/>
            <a:ext cx="6810375" cy="642938"/>
          </a:xfrm>
        </p:spPr>
        <p:txBody>
          <a:bodyPr/>
          <a:lstStyle/>
          <a:p>
            <a:pPr eaLnBrk="1" hangingPunct="1"/>
            <a:r>
              <a:rPr lang="en-US">
                <a:latin typeface="Arial" charset="0"/>
                <a:cs typeface="Arial" charset="0"/>
              </a:rPr>
              <a:t>Processed Data</a:t>
            </a:r>
          </a:p>
        </p:txBody>
      </p:sp>
      <p:sp>
        <p:nvSpPr>
          <p:cNvPr id="16387" name="Rectangle 3"/>
          <p:cNvSpPr>
            <a:spLocks noGrp="1" noChangeArrowheads="1"/>
          </p:cNvSpPr>
          <p:nvPr>
            <p:ph type="body" sz="half" idx="1"/>
          </p:nvPr>
        </p:nvSpPr>
        <p:spPr>
          <a:xfrm>
            <a:off x="152400" y="1314450"/>
            <a:ext cx="4448175" cy="4935538"/>
          </a:xfrm>
        </p:spPr>
        <p:txBody>
          <a:bodyPr/>
          <a:lstStyle/>
          <a:p>
            <a:pPr algn="ctr" eaLnBrk="1" hangingPunct="1">
              <a:buFontTx/>
              <a:buNone/>
            </a:pPr>
            <a:r>
              <a:rPr lang="en-US" sz="2600" b="1">
                <a:latin typeface="Arial" charset="0"/>
                <a:ea typeface="ＭＳ Ｐゴシック" charset="0"/>
                <a:cs typeface="Arial" charset="0"/>
              </a:rPr>
              <a:t>SBCC GPS STATION</a:t>
            </a:r>
          </a:p>
          <a:p>
            <a:pPr algn="ctr" eaLnBrk="1" hangingPunct="1">
              <a:buFontTx/>
              <a:buNone/>
            </a:pPr>
            <a:endParaRPr lang="en-US" sz="2600">
              <a:latin typeface="Arial" charset="0"/>
              <a:ea typeface="ＭＳ Ｐゴシック" charset="0"/>
              <a:cs typeface="Arial" charset="0"/>
            </a:endParaRPr>
          </a:p>
          <a:p>
            <a:pPr eaLnBrk="1" hangingPunct="1"/>
            <a:r>
              <a:rPr lang="en-US" sz="2600">
                <a:latin typeface="Arial" charset="0"/>
                <a:ea typeface="ＭＳ Ｐゴシック" charset="0"/>
                <a:cs typeface="Arial" charset="0"/>
              </a:rPr>
              <a:t>The station is located near Mission Viejo, CA. </a:t>
            </a:r>
          </a:p>
          <a:p>
            <a:pPr eaLnBrk="1" hangingPunct="1"/>
            <a:r>
              <a:rPr lang="en-US" sz="2600">
                <a:latin typeface="Arial" charset="0"/>
                <a:ea typeface="ＭＳ Ｐゴシック" charset="0"/>
                <a:cs typeface="Arial" charset="0"/>
              </a:rPr>
              <a:t>Position data are collected every 30 seconds.</a:t>
            </a:r>
          </a:p>
          <a:p>
            <a:pPr eaLnBrk="1" hangingPunct="1"/>
            <a:r>
              <a:rPr lang="en-US" sz="2600">
                <a:latin typeface="Arial" charset="0"/>
                <a:ea typeface="ＭＳ Ｐゴシック" charset="0"/>
                <a:cs typeface="Arial" charset="0"/>
              </a:rPr>
              <a:t>One position estimate</a:t>
            </a:r>
            <a:r>
              <a:rPr lang="en-US">
                <a:latin typeface="Arial" charset="0"/>
                <a:ea typeface="ＭＳ Ｐゴシック" charset="0"/>
                <a:cs typeface="Arial" charset="0"/>
              </a:rPr>
              <a:t> is </a:t>
            </a:r>
            <a:r>
              <a:rPr lang="en-US" sz="2600">
                <a:latin typeface="Arial" charset="0"/>
                <a:ea typeface="ＭＳ Ｐゴシック" charset="0"/>
                <a:cs typeface="Arial" charset="0"/>
              </a:rPr>
              <a:t>developed for each day:</a:t>
            </a:r>
          </a:p>
          <a:p>
            <a:pPr lvl="1" eaLnBrk="1" hangingPunct="1">
              <a:buFont typeface="Arial" charset="0"/>
              <a:buChar char="•"/>
            </a:pPr>
            <a:r>
              <a:rPr lang="en-US" sz="2600">
                <a:latin typeface="Arial" charset="0"/>
                <a:ea typeface="ＭＳ Ｐゴシック" charset="0"/>
                <a:cs typeface="Arial" charset="0"/>
              </a:rPr>
              <a:t>North</a:t>
            </a:r>
          </a:p>
          <a:p>
            <a:pPr lvl="1" eaLnBrk="1" hangingPunct="1">
              <a:buFont typeface="Arial" charset="0"/>
              <a:buChar char="•"/>
            </a:pPr>
            <a:r>
              <a:rPr lang="en-US" sz="2600">
                <a:latin typeface="Arial" charset="0"/>
                <a:ea typeface="ＭＳ Ｐゴシック" charset="0"/>
                <a:cs typeface="Arial" charset="0"/>
              </a:rPr>
              <a:t>East</a:t>
            </a:r>
          </a:p>
          <a:p>
            <a:pPr lvl="1" eaLnBrk="1" hangingPunct="1">
              <a:buFont typeface="Arial" charset="0"/>
              <a:buChar char="•"/>
            </a:pPr>
            <a:r>
              <a:rPr lang="en-US" sz="2600">
                <a:latin typeface="Arial" charset="0"/>
                <a:ea typeface="ＭＳ Ｐゴシック" charset="0"/>
                <a:cs typeface="Arial" charset="0"/>
              </a:rPr>
              <a:t>Vertical</a:t>
            </a:r>
          </a:p>
        </p:txBody>
      </p:sp>
      <p:graphicFrame>
        <p:nvGraphicFramePr>
          <p:cNvPr id="114361" name="Group 697"/>
          <p:cNvGraphicFramePr>
            <a:graphicFrameLocks noGrp="1"/>
          </p:cNvGraphicFramePr>
          <p:nvPr>
            <p:ph sz="half" idx="2"/>
          </p:nvPr>
        </p:nvGraphicFramePr>
        <p:xfrm>
          <a:off x="4657725" y="1314450"/>
          <a:ext cx="4352925" cy="5543552"/>
        </p:xfrm>
        <a:graphic>
          <a:graphicData uri="http://schemas.openxmlformats.org/drawingml/2006/table">
            <a:tbl>
              <a:tblPr/>
              <a:tblGrid>
                <a:gridCol w="1008063"/>
                <a:gridCol w="1173162"/>
                <a:gridCol w="1130300"/>
                <a:gridCol w="1041400"/>
              </a:tblGrid>
              <a:tr h="685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Date</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North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East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Vertical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-37.67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36.57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-38.04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35.73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1/3/2004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-37.16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35.83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1/4/2004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1/5/2004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-37.59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36.44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9.11</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16.48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-18.09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7.35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45.98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-43.42</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atin typeface="Arial" charset="0"/>
                <a:cs typeface="Arial" charset="0"/>
              </a:rPr>
              <a:t>Position Time Series Plot</a:t>
            </a:r>
          </a:p>
        </p:txBody>
      </p:sp>
      <p:sp>
        <p:nvSpPr>
          <p:cNvPr id="17411" name="Rectangle 8"/>
          <p:cNvSpPr>
            <a:spLocks noGrp="1" noChangeArrowheads="1"/>
          </p:cNvSpPr>
          <p:nvPr>
            <p:ph type="body" idx="1"/>
          </p:nvPr>
        </p:nvSpPr>
        <p:spPr>
          <a:xfrm>
            <a:off x="152400" y="1314450"/>
            <a:ext cx="4013200" cy="4935538"/>
          </a:xfrm>
        </p:spPr>
        <p:txBody>
          <a:bodyPr/>
          <a:lstStyle/>
          <a:p>
            <a:pPr eaLnBrk="1" hangingPunct="1">
              <a:lnSpc>
                <a:spcPct val="90000"/>
              </a:lnSpc>
            </a:pPr>
            <a:r>
              <a:rPr lang="en-US" sz="2100" b="1" dirty="0">
                <a:latin typeface="Arial" charset="0"/>
                <a:ea typeface="ＭＳ Ｐゴシック" charset="0"/>
                <a:cs typeface="Arial" charset="0"/>
              </a:rPr>
              <a:t>The </a:t>
            </a:r>
            <a:r>
              <a:rPr lang="en-US" sz="2100" b="1" dirty="0" smtClean="0">
                <a:latin typeface="Arial" charset="0"/>
                <a:ea typeface="ＭＳ Ｐゴシック" charset="0"/>
                <a:cs typeface="Arial" charset="0"/>
              </a:rPr>
              <a:t>time series </a:t>
            </a:r>
            <a:r>
              <a:rPr lang="en-US" sz="2100" b="1" dirty="0">
                <a:latin typeface="Arial" charset="0"/>
                <a:ea typeface="ＭＳ Ｐゴシック" charset="0"/>
                <a:cs typeface="Arial" charset="0"/>
              </a:rPr>
              <a:t>plot shows the GPS station</a:t>
            </a:r>
            <a:r>
              <a:rPr lang="ja-JP" altLang="en-US" sz="2100" b="1" dirty="0">
                <a:latin typeface="Arial" charset="0"/>
                <a:ea typeface="ＭＳ Ｐゴシック" charset="0"/>
                <a:cs typeface="Arial" charset="0"/>
              </a:rPr>
              <a:t>’</a:t>
            </a:r>
            <a:r>
              <a:rPr lang="en-US" sz="2100" b="1" dirty="0">
                <a:latin typeface="Arial" charset="0"/>
                <a:ea typeface="ＭＳ Ｐゴシック" charset="0"/>
                <a:cs typeface="Arial" charset="0"/>
              </a:rPr>
              <a:t>s change in position over time.</a:t>
            </a:r>
          </a:p>
          <a:p>
            <a:pPr eaLnBrk="1" hangingPunct="1">
              <a:lnSpc>
                <a:spcPct val="90000"/>
              </a:lnSpc>
            </a:pPr>
            <a:endParaRPr lang="en-US" sz="2100" b="1" dirty="0">
              <a:latin typeface="Arial" charset="0"/>
              <a:ea typeface="ＭＳ Ｐゴシック" charset="0"/>
              <a:cs typeface="Arial" charset="0"/>
            </a:endParaRPr>
          </a:p>
          <a:p>
            <a:pPr eaLnBrk="1" hangingPunct="1">
              <a:lnSpc>
                <a:spcPct val="90000"/>
              </a:lnSpc>
            </a:pPr>
            <a:r>
              <a:rPr lang="en-US" sz="2100" b="1" dirty="0">
                <a:latin typeface="Arial" charset="0"/>
                <a:ea typeface="ＭＳ Ｐゴシック" charset="0"/>
                <a:cs typeface="Arial" charset="0"/>
              </a:rPr>
              <a:t>X-axis: </a:t>
            </a:r>
          </a:p>
          <a:p>
            <a:pPr lvl="1" eaLnBrk="1" hangingPunct="1">
              <a:lnSpc>
                <a:spcPct val="90000"/>
              </a:lnSpc>
              <a:buFont typeface="Arial" charset="0"/>
              <a:buChar char="•"/>
            </a:pPr>
            <a:r>
              <a:rPr lang="en-US" sz="2000" b="1" dirty="0">
                <a:latin typeface="Arial" charset="0"/>
                <a:ea typeface="ＭＳ Ｐゴシック" charset="0"/>
                <a:cs typeface="Arial" charset="0"/>
              </a:rPr>
              <a:t>Date of the measurement</a:t>
            </a:r>
            <a:endParaRPr lang="en-US" sz="2000" b="1" i="1" dirty="0">
              <a:latin typeface="Arial" charset="0"/>
              <a:ea typeface="ＭＳ Ｐゴシック" charset="0"/>
              <a:cs typeface="Arial" charset="0"/>
            </a:endParaRPr>
          </a:p>
          <a:p>
            <a:pPr lvl="1" eaLnBrk="1" hangingPunct="1">
              <a:lnSpc>
                <a:spcPct val="90000"/>
              </a:lnSpc>
              <a:buFont typeface="Arial" charset="0"/>
              <a:buChar char="•"/>
            </a:pPr>
            <a:r>
              <a:rPr lang="en-US" sz="2000" b="1" i="1" dirty="0">
                <a:latin typeface="Arial" charset="0"/>
                <a:ea typeface="ＭＳ Ｐゴシック" charset="0"/>
                <a:cs typeface="Arial" charset="0"/>
              </a:rPr>
              <a:t>In 10ths of year or months</a:t>
            </a:r>
          </a:p>
          <a:p>
            <a:pPr eaLnBrk="1" hangingPunct="1">
              <a:lnSpc>
                <a:spcPct val="90000"/>
              </a:lnSpc>
            </a:pPr>
            <a:r>
              <a:rPr lang="en-US" sz="2100" b="1" dirty="0">
                <a:latin typeface="Arial" charset="0"/>
                <a:ea typeface="ＭＳ Ｐゴシック" charset="0"/>
                <a:cs typeface="Arial" charset="0"/>
              </a:rPr>
              <a:t>Y-axis:</a:t>
            </a:r>
          </a:p>
          <a:p>
            <a:pPr lvl="1" eaLnBrk="1" hangingPunct="1">
              <a:lnSpc>
                <a:spcPct val="90000"/>
              </a:lnSpc>
              <a:buFont typeface="Arial" charset="0"/>
              <a:buChar char="•"/>
            </a:pPr>
            <a:r>
              <a:rPr lang="en-US" sz="2000" b="1" dirty="0">
                <a:latin typeface="Arial" charset="0"/>
                <a:ea typeface="ＭＳ Ｐゴシック" charset="0"/>
                <a:cs typeface="Arial" charset="0"/>
              </a:rPr>
              <a:t>North (N/S)</a:t>
            </a:r>
          </a:p>
          <a:p>
            <a:pPr lvl="1" eaLnBrk="1" hangingPunct="1">
              <a:lnSpc>
                <a:spcPct val="90000"/>
              </a:lnSpc>
              <a:buFont typeface="Arial" charset="0"/>
              <a:buChar char="•"/>
            </a:pPr>
            <a:r>
              <a:rPr lang="en-US" sz="2000" b="1" dirty="0">
                <a:latin typeface="Arial" charset="0"/>
                <a:ea typeface="ＭＳ Ｐゴシック" charset="0"/>
                <a:cs typeface="Arial" charset="0"/>
              </a:rPr>
              <a:t>East (E/W)</a:t>
            </a:r>
          </a:p>
          <a:p>
            <a:pPr lvl="1" eaLnBrk="1" hangingPunct="1">
              <a:lnSpc>
                <a:spcPct val="90000"/>
              </a:lnSpc>
              <a:buFont typeface="Arial" charset="0"/>
              <a:buChar char="•"/>
            </a:pPr>
            <a:r>
              <a:rPr lang="en-US" sz="2000" b="1" dirty="0">
                <a:latin typeface="Arial" charset="0"/>
                <a:ea typeface="ＭＳ Ｐゴシック" charset="0"/>
                <a:cs typeface="Arial" charset="0"/>
              </a:rPr>
              <a:t>Height (up/down) (sometimes called Vertical)</a:t>
            </a:r>
          </a:p>
          <a:p>
            <a:pPr lvl="1" eaLnBrk="1" hangingPunct="1">
              <a:lnSpc>
                <a:spcPct val="90000"/>
              </a:lnSpc>
              <a:buFont typeface="Arial" charset="0"/>
              <a:buChar char="•"/>
            </a:pPr>
            <a:r>
              <a:rPr lang="en-US" sz="2000" b="1" i="1" dirty="0">
                <a:latin typeface="Arial" charset="0"/>
                <a:ea typeface="ＭＳ Ｐゴシック" charset="0"/>
                <a:cs typeface="Arial" charset="0"/>
              </a:rPr>
              <a:t>In millimeters</a:t>
            </a:r>
          </a:p>
          <a:p>
            <a:pPr lvl="1" eaLnBrk="1" hangingPunct="1">
              <a:lnSpc>
                <a:spcPct val="90000"/>
              </a:lnSpc>
            </a:pPr>
            <a:endParaRPr lang="en-US" sz="2000" b="1" i="1" dirty="0">
              <a:latin typeface="Calibri" charset="0"/>
              <a:ea typeface="ＭＳ Ｐゴシック" charset="0"/>
            </a:endParaRPr>
          </a:p>
          <a:p>
            <a:pPr eaLnBrk="1" hangingPunct="1">
              <a:lnSpc>
                <a:spcPct val="90000"/>
              </a:lnSpc>
            </a:pPr>
            <a:endParaRPr lang="en-US" sz="2100" dirty="0">
              <a:latin typeface="Calibri" charset="0"/>
              <a:ea typeface="ＭＳ Ｐゴシック" charset="0"/>
              <a:cs typeface="ＭＳ Ｐゴシック" charset="0"/>
            </a:endParaRPr>
          </a:p>
        </p:txBody>
      </p:sp>
      <p:pic>
        <p:nvPicPr>
          <p:cNvPr id="17412" name="Picture 4" descr="SBCC"/>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702" t="1108" r="3825" b="5984"/>
          <a:stretch>
            <a:fillRect/>
          </a:stretch>
        </p:blipFill>
        <p:spPr>
          <a:xfrm>
            <a:off x="4389438" y="762000"/>
            <a:ext cx="4754562" cy="5819775"/>
          </a:xfrm>
          <a:noFill/>
        </p:spPr>
      </p:pic>
      <p:sp>
        <p:nvSpPr>
          <p:cNvPr id="17413" name="Oval 5"/>
          <p:cNvSpPr>
            <a:spLocks noChangeArrowheads="1"/>
          </p:cNvSpPr>
          <p:nvPr/>
        </p:nvSpPr>
        <p:spPr bwMode="auto">
          <a:xfrm>
            <a:off x="4484688" y="6154738"/>
            <a:ext cx="4659312" cy="601662"/>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4" name="Oval 7"/>
          <p:cNvSpPr>
            <a:spLocks noChangeArrowheads="1"/>
          </p:cNvSpPr>
          <p:nvPr/>
        </p:nvSpPr>
        <p:spPr bwMode="auto">
          <a:xfrm>
            <a:off x="4192588" y="1046163"/>
            <a:ext cx="550862" cy="5260975"/>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577975" y="114300"/>
            <a:ext cx="7566025" cy="884238"/>
          </a:xfrm>
        </p:spPr>
        <p:txBody>
          <a:bodyPr/>
          <a:lstStyle/>
          <a:p>
            <a:r>
              <a:rPr lang="en-US" sz="2400" b="1">
                <a:latin typeface="Arial" charset="0"/>
              </a:rPr>
              <a:t>Sendai 2011-Mar-11, 05:46:23 UTC Earthquake</a:t>
            </a:r>
            <a:endParaRPr lang="en-US" sz="2400">
              <a:latin typeface="Arial" charset="0"/>
            </a:endParaRPr>
          </a:p>
        </p:txBody>
      </p:sp>
      <p:pic>
        <p:nvPicPr>
          <p:cNvPr id="25602" name="Picture 3" descr="sendai2011_overview_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776288"/>
            <a:ext cx="751205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12038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charset="0"/>
                <a:cs typeface="Arial" charset="0"/>
              </a:rPr>
              <a:t>Units of Measurement</a:t>
            </a:r>
          </a:p>
        </p:txBody>
      </p:sp>
      <p:sp>
        <p:nvSpPr>
          <p:cNvPr id="18435" name="Rectangle 3"/>
          <p:cNvSpPr>
            <a:spLocks noGrp="1" noChangeArrowheads="1"/>
          </p:cNvSpPr>
          <p:nvPr>
            <p:ph type="body" idx="1"/>
          </p:nvPr>
        </p:nvSpPr>
        <p:spPr>
          <a:xfrm>
            <a:off x="457200" y="1073150"/>
            <a:ext cx="8050213" cy="5395913"/>
          </a:xfrm>
        </p:spPr>
        <p:txBody>
          <a:bodyPr/>
          <a:lstStyle/>
          <a:p>
            <a:pPr eaLnBrk="1" hangingPunct="1"/>
            <a:r>
              <a:rPr lang="en-US">
                <a:latin typeface="Arial" charset="0"/>
                <a:ea typeface="ＭＳ Ｐゴシック" charset="0"/>
                <a:cs typeface="Arial" charset="0"/>
              </a:rPr>
              <a:t>X-axis is typically shown in 10ths of year.</a:t>
            </a:r>
          </a:p>
          <a:p>
            <a:pPr lvl="1" eaLnBrk="1" hangingPunct="1"/>
            <a:endParaRPr lang="en-US">
              <a:latin typeface="Arial" charset="0"/>
              <a:ea typeface="ＭＳ Ｐゴシック" charset="0"/>
              <a:cs typeface="Arial" charset="0"/>
            </a:endParaRPr>
          </a:p>
          <a:p>
            <a:pPr lvl="1" eaLnBrk="1" hangingPunct="1"/>
            <a:endParaRPr lang="en-US">
              <a:latin typeface="Arial" charset="0"/>
              <a:ea typeface="ＭＳ Ｐゴシック" charset="0"/>
              <a:cs typeface="Arial" charset="0"/>
            </a:endParaRPr>
          </a:p>
          <a:p>
            <a:pPr lvl="1" eaLnBrk="1" hangingPunct="1"/>
            <a:endParaRPr lang="en-US">
              <a:latin typeface="Arial" charset="0"/>
              <a:ea typeface="ＭＳ Ｐゴシック" charset="0"/>
              <a:cs typeface="Arial" charset="0"/>
            </a:endParaRPr>
          </a:p>
          <a:p>
            <a:pPr eaLnBrk="1" hangingPunct="1"/>
            <a:r>
              <a:rPr lang="en-US">
                <a:latin typeface="Arial" charset="0"/>
                <a:ea typeface="ＭＳ Ｐゴシック" charset="0"/>
                <a:cs typeface="Arial" charset="0"/>
              </a:rPr>
              <a:t>Y-axis is typically shown in millimeters (but always check).</a:t>
            </a:r>
          </a:p>
          <a:p>
            <a:pPr lvl="1" eaLnBrk="1" hangingPunct="1"/>
            <a:endParaRPr lang="en-US">
              <a:latin typeface="Calibri" charset="0"/>
              <a:ea typeface="ＭＳ Ｐゴシック" charset="0"/>
            </a:endParaRPr>
          </a:p>
        </p:txBody>
      </p:sp>
      <p:sp>
        <p:nvSpPr>
          <p:cNvPr id="18436" name="AutoShape 4"/>
          <p:cNvSpPr>
            <a:spLocks noChangeArrowheads="1"/>
          </p:cNvSpPr>
          <p:nvPr/>
        </p:nvSpPr>
        <p:spPr bwMode="auto">
          <a:xfrm>
            <a:off x="234950" y="2119313"/>
            <a:ext cx="8909050" cy="1081087"/>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189163"/>
            <a:ext cx="837723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99084" y="0"/>
            <a:ext cx="6344916" cy="762000"/>
          </a:xfrm>
        </p:spPr>
        <p:txBody>
          <a:bodyPr/>
          <a:lstStyle/>
          <a:p>
            <a:pPr eaLnBrk="1" hangingPunct="1"/>
            <a:r>
              <a:rPr lang="en-US" sz="2400" dirty="0">
                <a:latin typeface="Arial" charset="0"/>
                <a:cs typeface="Arial" charset="0"/>
              </a:rPr>
              <a:t>Part 1: Analyze </a:t>
            </a:r>
            <a:r>
              <a:rPr lang="en-US" sz="2400" dirty="0" smtClean="0">
                <a:latin typeface="Arial" charset="0"/>
                <a:cs typeface="Arial" charset="0"/>
              </a:rPr>
              <a:t>Authentic </a:t>
            </a:r>
            <a:br>
              <a:rPr lang="en-US" sz="2400" dirty="0" smtClean="0">
                <a:latin typeface="Arial" charset="0"/>
                <a:cs typeface="Arial" charset="0"/>
              </a:rPr>
            </a:br>
            <a:r>
              <a:rPr lang="en-US" sz="2400" dirty="0" smtClean="0">
                <a:latin typeface="Arial" charset="0"/>
                <a:cs typeface="Arial" charset="0"/>
              </a:rPr>
              <a:t>Time Series </a:t>
            </a:r>
            <a:r>
              <a:rPr lang="en-US" sz="2400" dirty="0">
                <a:latin typeface="Arial" charset="0"/>
                <a:cs typeface="Arial" charset="0"/>
              </a:rPr>
              <a:t>Data of Two </a:t>
            </a:r>
            <a:r>
              <a:rPr lang="en-US" sz="2400" dirty="0" smtClean="0">
                <a:latin typeface="Arial" charset="0"/>
                <a:cs typeface="Arial" charset="0"/>
              </a:rPr>
              <a:t>GPS Stations</a:t>
            </a:r>
            <a:endParaRPr lang="en-US" sz="2400" dirty="0">
              <a:latin typeface="Arial" charset="0"/>
              <a:cs typeface="Arial" charset="0"/>
            </a:endParaRPr>
          </a:p>
        </p:txBody>
      </p:sp>
      <p:sp>
        <p:nvSpPr>
          <p:cNvPr id="19459" name="Rectangle 3"/>
          <p:cNvSpPr>
            <a:spLocks noGrp="1" noChangeArrowheads="1"/>
          </p:cNvSpPr>
          <p:nvPr>
            <p:ph type="body" idx="1"/>
          </p:nvPr>
        </p:nvSpPr>
        <p:spPr>
          <a:xfrm>
            <a:off x="1089025" y="627063"/>
            <a:ext cx="7011988" cy="1608137"/>
          </a:xfrm>
        </p:spPr>
        <p:txBody>
          <a:bodyPr/>
          <a:lstStyle/>
          <a:p>
            <a:pPr algn="ctr" eaLnBrk="1" hangingPunct="1">
              <a:buFontTx/>
              <a:buNone/>
            </a:pPr>
            <a:r>
              <a:rPr lang="en-US" sz="3600" dirty="0">
                <a:latin typeface="Arial"/>
                <a:cs typeface="Arial"/>
              </a:rPr>
              <a:t>Go to: </a:t>
            </a:r>
            <a:r>
              <a:rPr lang="en-US" dirty="0">
                <a:latin typeface="Arial"/>
                <a:cs typeface="Arial"/>
                <a:hlinkClick r:id="rId3"/>
              </a:rPr>
              <a:t>http://www.unavco.org/</a:t>
            </a:r>
            <a:r>
              <a:rPr lang="en-US" dirty="0">
                <a:latin typeface="Arial"/>
                <a:cs typeface="Arial"/>
              </a:rPr>
              <a:t> </a:t>
            </a:r>
            <a:endParaRPr lang="en-US" dirty="0" smtClean="0">
              <a:latin typeface="Arial"/>
              <a:cs typeface="Arial"/>
            </a:endParaRPr>
          </a:p>
          <a:p>
            <a:pPr algn="ctr" eaLnBrk="1" hangingPunct="1">
              <a:buFontTx/>
              <a:buNone/>
            </a:pPr>
            <a:r>
              <a:rPr lang="en-US" sz="2400" dirty="0">
                <a:latin typeface="Arial"/>
                <a:cs typeface="Arial"/>
              </a:rPr>
              <a:t>Click on </a:t>
            </a:r>
            <a:r>
              <a:rPr lang="en-US" sz="2400" b="1" dirty="0" smtClean="0">
                <a:latin typeface="Arial"/>
                <a:cs typeface="Arial"/>
              </a:rPr>
              <a:t>Data for Educators</a:t>
            </a:r>
            <a:endParaRPr lang="en-US" sz="2200" b="1" dirty="0">
              <a:latin typeface="Arial"/>
              <a:ea typeface="ＭＳ Ｐゴシック" charset="0"/>
              <a:cs typeface="Arial"/>
            </a:endParaRPr>
          </a:p>
        </p:txBody>
      </p:sp>
      <p:sp>
        <p:nvSpPr>
          <p:cNvPr id="19462" name="AutoShape 8"/>
          <p:cNvSpPr>
            <a:spLocks noChangeArrowheads="1"/>
          </p:cNvSpPr>
          <p:nvPr/>
        </p:nvSpPr>
        <p:spPr bwMode="auto">
          <a:xfrm>
            <a:off x="2814638" y="3933825"/>
            <a:ext cx="763587" cy="236538"/>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26" name="Picture 2" descr="New-Home_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2" y="2271038"/>
            <a:ext cx="3463925" cy="4000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AutoShape 3"/>
          <p:cNvSpPr>
            <a:spLocks noChangeArrowheads="1"/>
          </p:cNvSpPr>
          <p:nvPr/>
        </p:nvSpPr>
        <p:spPr bwMode="auto">
          <a:xfrm>
            <a:off x="1369272" y="5824975"/>
            <a:ext cx="713740" cy="193040"/>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traight Connector 1"/>
          <p:cNvSpPr>
            <a:spLocks noChangeShapeType="1"/>
          </p:cNvSpPr>
          <p:nvPr/>
        </p:nvSpPr>
        <p:spPr bwMode="auto">
          <a:xfrm flipV="1">
            <a:off x="2034519" y="1775240"/>
            <a:ext cx="1775345" cy="405584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40000" dist="20000" dir="5400000" rotWithShape="0">
                    <a:srgbClr val="000000">
                      <a:alpha val="37999"/>
                    </a:srgb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ForEducat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70" y="1567913"/>
            <a:ext cx="5421010" cy="3706758"/>
          </a:xfrm>
          <a:prstGeom prst="rect">
            <a:avLst/>
          </a:prstGeom>
        </p:spPr>
      </p:pic>
      <p:sp>
        <p:nvSpPr>
          <p:cNvPr id="21506" name="Rectangle 2"/>
          <p:cNvSpPr>
            <a:spLocks noGrp="1" noChangeArrowheads="1"/>
          </p:cNvSpPr>
          <p:nvPr>
            <p:ph type="title"/>
          </p:nvPr>
        </p:nvSpPr>
        <p:spPr/>
        <p:txBody>
          <a:bodyPr/>
          <a:lstStyle/>
          <a:p>
            <a:pPr eaLnBrk="1" hangingPunct="1"/>
            <a:r>
              <a:rPr lang="en-US" sz="3200">
                <a:latin typeface="Arial" charset="0"/>
                <a:cs typeface="Arial" charset="0"/>
              </a:rPr>
              <a:t>Data for Educators Website</a:t>
            </a:r>
          </a:p>
        </p:txBody>
      </p:sp>
      <p:sp>
        <p:nvSpPr>
          <p:cNvPr id="21508" name="Rectangle 3"/>
          <p:cNvSpPr>
            <a:spLocks noGrp="1" noChangeArrowheads="1"/>
          </p:cNvSpPr>
          <p:nvPr>
            <p:ph type="body" idx="1"/>
          </p:nvPr>
        </p:nvSpPr>
        <p:spPr>
          <a:xfrm>
            <a:off x="0" y="1062176"/>
            <a:ext cx="9144000" cy="654050"/>
          </a:xfrm>
          <a:solidFill>
            <a:schemeClr val="bg1"/>
          </a:solidFill>
        </p:spPr>
        <p:txBody>
          <a:bodyPr/>
          <a:lstStyle/>
          <a:p>
            <a:pPr eaLnBrk="1" hangingPunct="1">
              <a:buFontTx/>
              <a:buNone/>
            </a:pPr>
            <a:r>
              <a:rPr lang="en-US" sz="2600" dirty="0" smtClean="0">
                <a:latin typeface="Arial" charset="0"/>
                <a:ea typeface="ＭＳ Ｐゴシック" charset="0"/>
                <a:cs typeface="Arial" charset="0"/>
              </a:rPr>
              <a:t>2. Zoom </a:t>
            </a:r>
            <a:r>
              <a:rPr lang="en-US" sz="2600" dirty="0">
                <a:latin typeface="Arial" charset="0"/>
                <a:ea typeface="ＭＳ Ｐゴシック" charset="0"/>
                <a:cs typeface="Arial" charset="0"/>
              </a:rPr>
              <a:t>in near Southern California – BEMT and SBCC</a:t>
            </a:r>
          </a:p>
        </p:txBody>
      </p:sp>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1776551"/>
            <a:ext cx="427037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Oval 10"/>
          <p:cNvSpPr>
            <a:spLocks noChangeArrowheads="1"/>
          </p:cNvSpPr>
          <p:nvPr/>
        </p:nvSpPr>
        <p:spPr bwMode="auto">
          <a:xfrm>
            <a:off x="3675781" y="4144111"/>
            <a:ext cx="204788" cy="1587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1511" name="Line 7"/>
          <p:cNvSpPr>
            <a:spLocks noChangeShapeType="1"/>
          </p:cNvSpPr>
          <p:nvPr/>
        </p:nvSpPr>
        <p:spPr bwMode="auto">
          <a:xfrm>
            <a:off x="3769478" y="4233266"/>
            <a:ext cx="1517682" cy="14652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fo_screen_SBC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6722"/>
            <a:ext cx="4678100" cy="4666908"/>
          </a:xfrm>
          <a:prstGeom prst="rect">
            <a:avLst/>
          </a:prstGeom>
        </p:spPr>
      </p:pic>
      <p:sp>
        <p:nvSpPr>
          <p:cNvPr id="32770" name="Rectangle 2"/>
          <p:cNvSpPr>
            <a:spLocks noGrp="1" noChangeArrowheads="1"/>
          </p:cNvSpPr>
          <p:nvPr>
            <p:ph type="title"/>
          </p:nvPr>
        </p:nvSpPr>
        <p:spPr/>
        <p:txBody>
          <a:bodyPr/>
          <a:lstStyle/>
          <a:p>
            <a:pPr eaLnBrk="1" hangingPunct="1"/>
            <a:r>
              <a:rPr lang="en-US" sz="3200" dirty="0">
                <a:latin typeface="Arial" charset="0"/>
                <a:cs typeface="Arial" charset="0"/>
              </a:rPr>
              <a:t>Station information</a:t>
            </a:r>
          </a:p>
        </p:txBody>
      </p:sp>
      <p:sp>
        <p:nvSpPr>
          <p:cNvPr id="32771" name="Rectangle 3"/>
          <p:cNvSpPr>
            <a:spLocks noGrp="1" noChangeArrowheads="1"/>
          </p:cNvSpPr>
          <p:nvPr>
            <p:ph type="body" idx="1"/>
          </p:nvPr>
        </p:nvSpPr>
        <p:spPr>
          <a:xfrm>
            <a:off x="4901131" y="2034399"/>
            <a:ext cx="4135437" cy="4484933"/>
          </a:xfrm>
        </p:spPr>
        <p:txBody>
          <a:bodyPr/>
          <a:lstStyle/>
          <a:p>
            <a:pPr eaLnBrk="1" hangingPunct="1">
              <a:lnSpc>
                <a:spcPct val="80000"/>
              </a:lnSpc>
              <a:spcBef>
                <a:spcPct val="35000"/>
              </a:spcBef>
              <a:buFontTx/>
              <a:buNone/>
            </a:pPr>
            <a:r>
              <a:rPr lang="en-US" dirty="0" smtClean="0">
                <a:latin typeface="Calibri" charset="0"/>
              </a:rPr>
              <a:t>Click </a:t>
            </a:r>
            <a:r>
              <a:rPr lang="en-US" dirty="0">
                <a:latin typeface="Calibri" charset="0"/>
              </a:rPr>
              <a:t>on the link for </a:t>
            </a:r>
            <a:r>
              <a:rPr lang="en-US" b="1" dirty="0">
                <a:latin typeface="Calibri" charset="0"/>
              </a:rPr>
              <a:t>PBO Station Page</a:t>
            </a:r>
            <a:endParaRPr lang="en-US" b="1" dirty="0" smtClean="0">
              <a:latin typeface="Calibri" charset="0"/>
              <a:ea typeface="ＭＳ Ｐゴシック" charset="0"/>
              <a:cs typeface="ＭＳ Ｐゴシック" charset="0"/>
            </a:endParaRPr>
          </a:p>
          <a:p>
            <a:pPr eaLnBrk="1" hangingPunct="1">
              <a:lnSpc>
                <a:spcPct val="80000"/>
              </a:lnSpc>
              <a:spcBef>
                <a:spcPct val="35000"/>
              </a:spcBef>
              <a:buFontTx/>
              <a:buNone/>
            </a:pPr>
            <a:endParaRPr lang="en-US" dirty="0">
              <a:latin typeface="Calibri" charset="0"/>
              <a:ea typeface="ＭＳ Ｐゴシック" charset="0"/>
              <a:cs typeface="ＭＳ Ｐゴシック" charset="0"/>
            </a:endParaRPr>
          </a:p>
          <a:p>
            <a:pPr eaLnBrk="1" hangingPunct="1">
              <a:lnSpc>
                <a:spcPct val="80000"/>
              </a:lnSpc>
              <a:spcBef>
                <a:spcPct val="35000"/>
              </a:spcBef>
              <a:buFontTx/>
              <a:buNone/>
            </a:pPr>
            <a:r>
              <a:rPr lang="en-US" dirty="0" smtClean="0">
                <a:latin typeface="Calibri" charset="0"/>
                <a:ea typeface="ＭＳ Ｐゴシック" charset="0"/>
                <a:cs typeface="ＭＳ Ｐゴシック" charset="0"/>
              </a:rPr>
              <a:t>Notice</a:t>
            </a:r>
            <a:r>
              <a:rPr lang="en-US" dirty="0">
                <a:latin typeface="Calibri" charset="0"/>
                <a:ea typeface="ＭＳ Ｐゴシック" charset="0"/>
                <a:cs typeface="ＭＳ Ｐゴシック" charset="0"/>
              </a:rPr>
              <a:t>:</a:t>
            </a:r>
          </a:p>
          <a:p>
            <a:pPr eaLnBrk="1" hangingPunct="1">
              <a:lnSpc>
                <a:spcPct val="80000"/>
              </a:lnSpc>
              <a:spcBef>
                <a:spcPct val="35000"/>
              </a:spcBef>
            </a:pPr>
            <a:r>
              <a:rPr lang="en-US" dirty="0">
                <a:latin typeface="Calibri" charset="0"/>
                <a:ea typeface="ＭＳ Ｐゴシック" charset="0"/>
                <a:cs typeface="ＭＳ Ｐゴシック" charset="0"/>
              </a:rPr>
              <a:t>Station information pages</a:t>
            </a:r>
          </a:p>
          <a:p>
            <a:pPr eaLnBrk="1" hangingPunct="1">
              <a:lnSpc>
                <a:spcPct val="80000"/>
              </a:lnSpc>
              <a:spcBef>
                <a:spcPct val="35000"/>
              </a:spcBef>
            </a:pPr>
            <a:r>
              <a:rPr lang="en-US" dirty="0">
                <a:latin typeface="Calibri" charset="0"/>
                <a:ea typeface="ＭＳ Ｐゴシック" charset="0"/>
                <a:cs typeface="ＭＳ Ｐゴシック" charset="0"/>
              </a:rPr>
              <a:t>Time Series Plot</a:t>
            </a:r>
          </a:p>
          <a:p>
            <a:pPr eaLnBrk="1" hangingPunct="1">
              <a:lnSpc>
                <a:spcPct val="80000"/>
              </a:lnSpc>
              <a:spcBef>
                <a:spcPct val="35000"/>
              </a:spcBef>
            </a:pPr>
            <a:r>
              <a:rPr lang="en-US" dirty="0" smtClean="0">
                <a:latin typeface="Calibri" charset="0"/>
                <a:ea typeface="ＭＳ Ｐゴシック" charset="0"/>
                <a:cs typeface="ＭＳ Ｐゴシック" charset="0"/>
              </a:rPr>
              <a:t>Link to download data</a:t>
            </a:r>
            <a:endParaRPr lang="en-US" dirty="0">
              <a:latin typeface="Calibri" charset="0"/>
              <a:ea typeface="ＭＳ Ｐゴシック" charset="0"/>
              <a:cs typeface="ＭＳ Ｐゴシック" charset="0"/>
            </a:endParaRPr>
          </a:p>
          <a:p>
            <a:pPr eaLnBrk="1" hangingPunct="1">
              <a:buFontTx/>
              <a:buNone/>
            </a:pPr>
            <a:endParaRPr lang="en-US" dirty="0">
              <a:latin typeface="Calibri" charset="0"/>
              <a:ea typeface="ＭＳ Ｐゴシック" charset="0"/>
              <a:cs typeface="ＭＳ Ｐゴシック" charset="0"/>
            </a:endParaRPr>
          </a:p>
        </p:txBody>
      </p:sp>
      <p:sp>
        <p:nvSpPr>
          <p:cNvPr id="32773" name="AutoShape 5"/>
          <p:cNvSpPr>
            <a:spLocks noChangeArrowheads="1"/>
          </p:cNvSpPr>
          <p:nvPr/>
        </p:nvSpPr>
        <p:spPr bwMode="auto">
          <a:xfrm>
            <a:off x="1973618" y="2759610"/>
            <a:ext cx="1552575" cy="37782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4" name="Line 6"/>
          <p:cNvSpPr>
            <a:spLocks noChangeShapeType="1"/>
          </p:cNvSpPr>
          <p:nvPr/>
        </p:nvSpPr>
        <p:spPr bwMode="auto">
          <a:xfrm flipV="1">
            <a:off x="3500274" y="2306517"/>
            <a:ext cx="1398124" cy="61232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64795" y="991899"/>
            <a:ext cx="9019272" cy="1323439"/>
          </a:xfrm>
          <a:prstGeom prst="rect">
            <a:avLst/>
          </a:prstGeom>
        </p:spPr>
        <p:txBody>
          <a:bodyPr wrap="square">
            <a:spAutoFit/>
          </a:bodyPr>
          <a:lstStyle/>
          <a:p>
            <a:r>
              <a:rPr lang="en-US" sz="2600" dirty="0" smtClean="0">
                <a:solidFill>
                  <a:srgbClr val="000000"/>
                </a:solidFill>
                <a:cs typeface="Arial" charset="0"/>
              </a:rPr>
              <a:t>3. Click on the green balloon labeled SBCC or BEMT (near Los Angeles)</a:t>
            </a:r>
            <a:endParaRPr lang="en-US" sz="2800" dirty="0">
              <a:latin typeface="Calibri" charset="0"/>
            </a:endParaRPr>
          </a:p>
          <a:p>
            <a:pPr eaLnBrk="1" hangingPunct="1">
              <a:buFontTx/>
              <a:buNone/>
            </a:pPr>
            <a:endParaRPr lang="en-US" sz="2600" dirty="0">
              <a:solidFill>
                <a:srgbClr val="000000"/>
              </a:solidFill>
              <a:cs typeface="Arial" charset="0"/>
            </a:endParaRPr>
          </a:p>
        </p:txBody>
      </p:sp>
    </p:spTree>
    <p:extLst>
      <p:ext uri="{BB962C8B-B14F-4D97-AF65-F5344CB8AC3E}">
        <p14:creationId xmlns:p14="http://schemas.microsoft.com/office/powerpoint/2010/main" val="18855091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33625" y="0"/>
            <a:ext cx="6810375" cy="623888"/>
          </a:xfrm>
        </p:spPr>
        <p:txBody>
          <a:bodyPr/>
          <a:lstStyle/>
          <a:p>
            <a:pPr eaLnBrk="1" hangingPunct="1"/>
            <a:r>
              <a:rPr lang="en-US" dirty="0" smtClean="0">
                <a:latin typeface="Arial" charset="0"/>
                <a:cs typeface="Arial" charset="0"/>
              </a:rPr>
              <a:t>Overview Page</a:t>
            </a:r>
            <a:endParaRPr lang="en-US" dirty="0">
              <a:latin typeface="Arial" charset="0"/>
              <a:cs typeface="Arial" charset="0"/>
            </a:endParaRPr>
          </a:p>
        </p:txBody>
      </p:sp>
      <p:sp>
        <p:nvSpPr>
          <p:cNvPr id="22531" name="Rectangle 4"/>
          <p:cNvSpPr>
            <a:spLocks noGrp="1" noChangeArrowheads="1"/>
          </p:cNvSpPr>
          <p:nvPr>
            <p:ph type="body" sz="half" idx="1"/>
          </p:nvPr>
        </p:nvSpPr>
        <p:spPr>
          <a:xfrm>
            <a:off x="5766631" y="3047068"/>
            <a:ext cx="3151329" cy="2651125"/>
          </a:xfrm>
          <a:solidFill>
            <a:schemeClr val="bg1"/>
          </a:solidFill>
        </p:spPr>
        <p:txBody>
          <a:bodyPr/>
          <a:lstStyle/>
          <a:p>
            <a:pPr eaLnBrk="1" hangingPunct="1">
              <a:buFontTx/>
              <a:buNone/>
            </a:pPr>
            <a:endParaRPr lang="en-US" sz="2600" b="1" dirty="0">
              <a:latin typeface="Arial" charset="0"/>
              <a:ea typeface="ＭＳ Ｐゴシック" charset="0"/>
              <a:cs typeface="Arial" charset="0"/>
            </a:endParaRPr>
          </a:p>
        </p:txBody>
      </p:sp>
      <p:sp>
        <p:nvSpPr>
          <p:cNvPr id="22533" name="Rectangle 7"/>
          <p:cNvSpPr>
            <a:spLocks noChangeArrowheads="1"/>
          </p:cNvSpPr>
          <p:nvPr/>
        </p:nvSpPr>
        <p:spPr bwMode="auto">
          <a:xfrm>
            <a:off x="336927" y="1138238"/>
            <a:ext cx="8807073" cy="16811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5000"/>
              </a:lnSpc>
              <a:spcBef>
                <a:spcPct val="35000"/>
              </a:spcBef>
            </a:pPr>
            <a:r>
              <a:rPr lang="en-US" sz="2600" dirty="0" smtClean="0"/>
              <a:t>4</a:t>
            </a:r>
            <a:r>
              <a:rPr lang="en-US" sz="2600" dirty="0"/>
              <a:t>. Use the information to retrieve the </a:t>
            </a:r>
            <a:r>
              <a:rPr lang="en-US" sz="2600" dirty="0" smtClean="0"/>
              <a:t>station information and time series </a:t>
            </a:r>
            <a:r>
              <a:rPr lang="en-US" sz="2600" dirty="0"/>
              <a:t>plot graph </a:t>
            </a:r>
            <a:endParaRPr lang="en-US" sz="2600" dirty="0" smtClean="0"/>
          </a:p>
          <a:p>
            <a:pPr marL="342900" indent="-342900">
              <a:lnSpc>
                <a:spcPct val="85000"/>
              </a:lnSpc>
              <a:spcBef>
                <a:spcPct val="35000"/>
              </a:spcBef>
            </a:pPr>
            <a:endParaRPr lang="en-US" sz="2600" i="1" dirty="0" smtClean="0"/>
          </a:p>
        </p:txBody>
      </p:sp>
      <p:pic>
        <p:nvPicPr>
          <p:cNvPr id="4" name="Content Placeholder 3" descr="SBCC_overview.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94" r="191"/>
          <a:stretch/>
        </p:blipFill>
        <p:spPr>
          <a:xfrm>
            <a:off x="233257" y="2986026"/>
            <a:ext cx="5431218" cy="3402247"/>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33625" y="0"/>
            <a:ext cx="6810375" cy="623888"/>
          </a:xfrm>
        </p:spPr>
        <p:txBody>
          <a:bodyPr/>
          <a:lstStyle/>
          <a:p>
            <a:pPr eaLnBrk="1" hangingPunct="1"/>
            <a:r>
              <a:rPr lang="en-US" dirty="0" smtClean="0">
                <a:latin typeface="Arial" charset="0"/>
                <a:cs typeface="Arial" charset="0"/>
              </a:rPr>
              <a:t>Overview Page</a:t>
            </a:r>
            <a:endParaRPr lang="en-US" dirty="0">
              <a:latin typeface="Arial" charset="0"/>
              <a:cs typeface="Arial" charset="0"/>
            </a:endParaRPr>
          </a:p>
        </p:txBody>
      </p:sp>
      <p:sp>
        <p:nvSpPr>
          <p:cNvPr id="22533" name="Rectangle 7"/>
          <p:cNvSpPr>
            <a:spLocks noChangeArrowheads="1"/>
          </p:cNvSpPr>
          <p:nvPr/>
        </p:nvSpPr>
        <p:spPr bwMode="auto">
          <a:xfrm>
            <a:off x="336927" y="1138239"/>
            <a:ext cx="8807073" cy="805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5000"/>
              </a:lnSpc>
              <a:spcBef>
                <a:spcPct val="35000"/>
              </a:spcBef>
            </a:pPr>
            <a:r>
              <a:rPr lang="en-US" sz="2600" dirty="0" smtClean="0"/>
              <a:t>5. </a:t>
            </a:r>
            <a:r>
              <a:rPr lang="en-US" sz="2600" dirty="0">
                <a:cs typeface="Arial" charset="0"/>
              </a:rPr>
              <a:t>Work with a partner to answer questions 4 – </a:t>
            </a:r>
            <a:r>
              <a:rPr lang="en-US" sz="2600" dirty="0" smtClean="0">
                <a:cs typeface="Arial" charset="0"/>
              </a:rPr>
              <a:t>5 </a:t>
            </a:r>
            <a:r>
              <a:rPr lang="en-US" sz="2600" dirty="0">
                <a:cs typeface="Arial" charset="0"/>
              </a:rPr>
              <a:t>about BEMT and </a:t>
            </a:r>
            <a:r>
              <a:rPr lang="en-US" sz="2600" dirty="0" smtClean="0">
                <a:cs typeface="Arial" charset="0"/>
              </a:rPr>
              <a:t>SBCC</a:t>
            </a:r>
            <a:endParaRPr lang="en-US" sz="2600" dirty="0">
              <a:cs typeface="Arial" charset="0"/>
            </a:endParaRPr>
          </a:p>
        </p:txBody>
      </p:sp>
      <p:pic>
        <p:nvPicPr>
          <p:cNvPr id="4" name="Content Placeholder 3" descr="SBCC_overview.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94" r="191"/>
          <a:stretch/>
        </p:blipFill>
        <p:spPr>
          <a:xfrm>
            <a:off x="233257" y="2986026"/>
            <a:ext cx="5431218" cy="3402247"/>
          </a:xfrm>
        </p:spPr>
      </p:pic>
      <p:pic>
        <p:nvPicPr>
          <p:cNvPr id="2" name="Picture 1" descr="exam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044" y="2176972"/>
            <a:ext cx="3527863" cy="4329650"/>
          </a:xfrm>
          <a:prstGeom prst="rect">
            <a:avLst/>
          </a:prstGeom>
        </p:spPr>
      </p:pic>
      <p:sp>
        <p:nvSpPr>
          <p:cNvPr id="3" name="Oval 2"/>
          <p:cNvSpPr/>
          <p:nvPr/>
        </p:nvSpPr>
        <p:spPr>
          <a:xfrm>
            <a:off x="1360987" y="6146800"/>
            <a:ext cx="2480735" cy="5080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cxnSp>
        <p:nvCxnSpPr>
          <p:cNvPr id="6" name="Straight Connector 5"/>
          <p:cNvCxnSpPr/>
          <p:nvPr/>
        </p:nvCxnSpPr>
        <p:spPr>
          <a:xfrm flipV="1">
            <a:off x="4664731" y="5365324"/>
            <a:ext cx="1388736" cy="7596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531" name="Rectangle 4"/>
          <p:cNvSpPr>
            <a:spLocks noGrp="1" noChangeArrowheads="1"/>
          </p:cNvSpPr>
          <p:nvPr>
            <p:ph type="body" sz="half" idx="1"/>
          </p:nvPr>
        </p:nvSpPr>
        <p:spPr>
          <a:xfrm>
            <a:off x="5766631" y="1617139"/>
            <a:ext cx="3151329" cy="4529666"/>
          </a:xfrm>
          <a:solidFill>
            <a:schemeClr val="bg1"/>
          </a:solidFill>
        </p:spPr>
        <p:txBody>
          <a:bodyPr/>
          <a:lstStyle/>
          <a:p>
            <a:pPr eaLnBrk="1" hangingPunct="1">
              <a:buFontTx/>
              <a:buNone/>
            </a:pPr>
            <a:r>
              <a:rPr lang="en-US" sz="2600" b="1" dirty="0" smtClean="0">
                <a:latin typeface="Arial" charset="0"/>
                <a:ea typeface="ＭＳ Ｐゴシック" charset="0"/>
                <a:cs typeface="Arial" charset="0"/>
              </a:rPr>
              <a:t>Hints:</a:t>
            </a:r>
            <a:endParaRPr lang="en-US" sz="2600" b="1" dirty="0">
              <a:latin typeface="Arial" charset="0"/>
              <a:ea typeface="ＭＳ Ｐゴシック" charset="0"/>
              <a:cs typeface="Arial" charset="0"/>
            </a:endParaRPr>
          </a:p>
          <a:p>
            <a:pPr eaLnBrk="1" hangingPunct="1">
              <a:spcBef>
                <a:spcPts val="1000"/>
              </a:spcBef>
              <a:buFontTx/>
              <a:buNone/>
            </a:pPr>
            <a:r>
              <a:rPr lang="en-US" sz="2600" dirty="0">
                <a:latin typeface="Arial" charset="0"/>
                <a:ea typeface="ＭＳ Ｐゴシック" charset="0"/>
                <a:cs typeface="Arial" charset="0"/>
              </a:rPr>
              <a:t>Elevation: </a:t>
            </a:r>
            <a:r>
              <a:rPr lang="en-US" sz="2600" b="1" dirty="0">
                <a:latin typeface="Arial" charset="0"/>
                <a:ea typeface="ＭＳ Ｐゴシック" charset="0"/>
                <a:cs typeface="Arial" charset="0"/>
              </a:rPr>
              <a:t>use the elevation listed under SNARF</a:t>
            </a:r>
          </a:p>
          <a:p>
            <a:pPr eaLnBrk="1" hangingPunct="1">
              <a:buFontTx/>
              <a:buNone/>
            </a:pPr>
            <a:endParaRPr lang="en-US" sz="2600" dirty="0" smtClean="0">
              <a:latin typeface="Arial" charset="0"/>
              <a:ea typeface="ＭＳ Ｐゴシック" charset="0"/>
              <a:cs typeface="Arial" charset="0"/>
            </a:endParaRPr>
          </a:p>
          <a:p>
            <a:pPr eaLnBrk="1" hangingPunct="1">
              <a:buFontTx/>
              <a:buNone/>
            </a:pPr>
            <a:r>
              <a:rPr lang="en-US" sz="2600" dirty="0" smtClean="0">
                <a:latin typeface="Arial" charset="0"/>
                <a:ea typeface="ＭＳ Ｐゴシック" charset="0"/>
                <a:cs typeface="Arial" charset="0"/>
              </a:rPr>
              <a:t>Use the Station Position plot titled: </a:t>
            </a:r>
            <a:r>
              <a:rPr lang="en-US" sz="2800" b="1" dirty="0" smtClean="0"/>
              <a:t>Most </a:t>
            </a:r>
            <a:r>
              <a:rPr lang="en-US" sz="2800" b="1" dirty="0"/>
              <a:t>Recent Raw Data Times Series Plot.</a:t>
            </a:r>
            <a:r>
              <a:rPr lang="en-US" sz="2800" dirty="0"/>
              <a:t> </a:t>
            </a:r>
            <a:endParaRPr lang="en-US" sz="2600" b="1" dirty="0">
              <a:latin typeface="Arial" charset="0"/>
              <a:ea typeface="ＭＳ Ｐゴシック" charset="0"/>
              <a:cs typeface="Arial" charset="0"/>
            </a:endParaRPr>
          </a:p>
          <a:p>
            <a:pPr eaLnBrk="1" hangingPunct="1">
              <a:buFontTx/>
              <a:buNone/>
            </a:pPr>
            <a:endParaRPr lang="en-US" sz="2600" dirty="0">
              <a:latin typeface="Arial" charset="0"/>
              <a:ea typeface="ＭＳ Ｐゴシック" charset="0"/>
              <a:cs typeface="Arial" charset="0"/>
            </a:endParaRPr>
          </a:p>
        </p:txBody>
      </p:sp>
    </p:spTree>
    <p:extLst>
      <p:ext uri="{BB962C8B-B14F-4D97-AF65-F5344CB8AC3E}">
        <p14:creationId xmlns:p14="http://schemas.microsoft.com/office/powerpoint/2010/main" val="124676979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BCC-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777" y="1371600"/>
            <a:ext cx="4239876" cy="5486400"/>
          </a:xfrm>
          <a:prstGeom prst="rect">
            <a:avLst/>
          </a:prstGeom>
        </p:spPr>
      </p:pic>
      <p:sp>
        <p:nvSpPr>
          <p:cNvPr id="65537" name="Title 1"/>
          <p:cNvSpPr>
            <a:spLocks noGrp="1"/>
          </p:cNvSpPr>
          <p:nvPr>
            <p:ph type="title"/>
          </p:nvPr>
        </p:nvSpPr>
        <p:spPr/>
        <p:txBody>
          <a:bodyPr/>
          <a:lstStyle/>
          <a:p>
            <a:r>
              <a:rPr lang="en-US" sz="3200" dirty="0">
                <a:latin typeface="Arial" charset="0"/>
              </a:rPr>
              <a:t>GPS Monument </a:t>
            </a:r>
            <a:r>
              <a:rPr lang="en-US" sz="3200" dirty="0" smtClean="0">
                <a:latin typeface="Arial" charset="0"/>
              </a:rPr>
              <a:t>BEMT</a:t>
            </a:r>
            <a:endParaRPr lang="en-US" sz="3200" dirty="0">
              <a:latin typeface="Arial" charset="0"/>
            </a:endParaRPr>
          </a:p>
        </p:txBody>
      </p:sp>
      <p:sp>
        <p:nvSpPr>
          <p:cNvPr id="65542" name="Rectangle 7"/>
          <p:cNvSpPr>
            <a:spLocks noChangeArrowheads="1"/>
          </p:cNvSpPr>
          <p:nvPr/>
        </p:nvSpPr>
        <p:spPr bwMode="auto">
          <a:xfrm>
            <a:off x="649288" y="930275"/>
            <a:ext cx="804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What are the units of measurement for these time series? </a:t>
            </a:r>
          </a:p>
        </p:txBody>
      </p:sp>
      <p:sp>
        <p:nvSpPr>
          <p:cNvPr id="8" name="Octagon 7"/>
          <p:cNvSpPr>
            <a:spLocks noChangeArrowheads="1"/>
          </p:cNvSpPr>
          <p:nvPr/>
        </p:nvSpPr>
        <p:spPr bwMode="auto">
          <a:xfrm>
            <a:off x="8734425" y="64706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3" name="Picture 2" descr="BEMT-2012.r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24" y="1371600"/>
            <a:ext cx="4239876" cy="5486400"/>
          </a:xfrm>
          <a:prstGeom prst="rect">
            <a:avLst/>
          </a:prstGeom>
        </p:spPr>
      </p:pic>
    </p:spTree>
    <p:extLst>
      <p:ext uri="{BB962C8B-B14F-4D97-AF65-F5344CB8AC3E}">
        <p14:creationId xmlns:p14="http://schemas.microsoft.com/office/powerpoint/2010/main" val="35449603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Font typeface="Arial" charset="0"/>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______ 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______ 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2200" dirty="0">
                <a:latin typeface="Calibri" charset="0"/>
                <a:ea typeface="ＭＳ Ｐゴシック" charset="0"/>
                <a:cs typeface="ＭＳ Ｐゴシック" charset="0"/>
              </a:rPr>
              <a:t>Hint: sketch in light vertical lines from </a:t>
            </a:r>
            <a:r>
              <a:rPr lang="en-US" sz="2200" dirty="0" smtClean="0">
                <a:latin typeface="Calibri" charset="0"/>
                <a:ea typeface="ＭＳ Ｐゴシック" charset="0"/>
                <a:cs typeface="ＭＳ Ｐゴシック" charset="0"/>
              </a:rPr>
              <a:t>2005 and 2010 up </a:t>
            </a:r>
            <a:r>
              <a:rPr lang="en-US" sz="2200" dirty="0">
                <a:latin typeface="Calibri" charset="0"/>
                <a:ea typeface="ＭＳ Ｐゴシック" charset="0"/>
                <a:cs typeface="ＭＳ Ｐゴシック" charset="0"/>
              </a:rPr>
              <a:t>to the plot, then a horizontal line from the plot to the y-axis</a:t>
            </a: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cs typeface="Arial" charset="0"/>
              </a:rPr>
              <a:t>How quickly is </a:t>
            </a:r>
            <a:r>
              <a:rPr lang="en-US" sz="2000" dirty="0" smtClean="0">
                <a:cs typeface="Arial" charset="0"/>
              </a:rPr>
              <a:t>BEMT moving </a:t>
            </a:r>
            <a:r>
              <a:rPr lang="en-US" sz="2000" dirty="0">
                <a:cs typeface="Arial" charset="0"/>
              </a:rPr>
              <a:t>in the North-South direction?</a:t>
            </a:r>
            <a:endParaRPr lang="en-US" sz="2000" dirty="0"/>
          </a:p>
        </p:txBody>
      </p:sp>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24819" y="3461648"/>
            <a:ext cx="6117548" cy="337971"/>
          </a:xfrm>
          <a:prstGeom prst="rect">
            <a:avLst/>
          </a:prstGeom>
        </p:spPr>
      </p:pic>
      <p:pic>
        <p:nvPicPr>
          <p:cNvPr id="7" name="Picture 6" descr="BEMT-2012.raw.png"/>
          <p:cNvPicPr>
            <a:picLocks noChangeAspect="1"/>
          </p:cNvPicPr>
          <p:nvPr/>
        </p:nvPicPr>
        <p:blipFill rotWithShape="1">
          <a:blip r:embed="rId3">
            <a:extLst>
              <a:ext uri="{28A0092B-C50C-407E-A947-70E740481C1C}">
                <a14:useLocalDpi xmlns:a14="http://schemas.microsoft.com/office/drawing/2010/main" val="0"/>
              </a:ext>
            </a:extLst>
          </a:blip>
          <a:srcRect t="6210" b="65715"/>
          <a:stretch/>
        </p:blipFill>
        <p:spPr>
          <a:xfrm>
            <a:off x="1436301" y="1351885"/>
            <a:ext cx="6117548" cy="2222417"/>
          </a:xfrm>
          <a:prstGeom prst="rect">
            <a:avLst/>
          </a:prstGeom>
        </p:spPr>
      </p:pic>
    </p:spTree>
    <p:extLst>
      <p:ext uri="{BB962C8B-B14F-4D97-AF65-F5344CB8AC3E}">
        <p14:creationId xmlns:p14="http://schemas.microsoft.com/office/powerpoint/2010/main" val="54216541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 What general direction is BEMT moving?</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14 </a:t>
            </a:r>
            <a:r>
              <a:rPr lang="en-US" sz="2200" dirty="0" smtClean="0">
                <a:latin typeface="Calibri" charset="0"/>
                <a:ea typeface="ＭＳ Ｐゴシック" charset="0"/>
                <a:cs typeface="ＭＳ Ｐゴシック" charset="0"/>
              </a:rPr>
              <a:t>__ </a:t>
            </a:r>
            <a:r>
              <a:rPr lang="en-US" sz="2200" dirty="0">
                <a:latin typeface="Calibri" charset="0"/>
                <a:ea typeface="ＭＳ Ｐゴシック" charset="0"/>
                <a:cs typeface="ＭＳ Ｐゴシック" charset="0"/>
              </a:rPr>
              <a:t>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-10 </a:t>
            </a:r>
            <a:r>
              <a:rPr lang="en-US" sz="2200" dirty="0" smtClean="0">
                <a:latin typeface="Calibri" charset="0"/>
                <a:ea typeface="ＭＳ Ｐゴシック" charset="0"/>
                <a:cs typeface="ＭＳ Ｐゴシック" charset="0"/>
              </a:rPr>
              <a:t>_ </a:t>
            </a:r>
            <a:r>
              <a:rPr lang="en-US" sz="2200" dirty="0">
                <a:latin typeface="Calibri" charset="0"/>
                <a:ea typeface="ＭＳ Ｐゴシック" charset="0"/>
                <a:cs typeface="ＭＳ Ｐゴシック" charset="0"/>
              </a:rPr>
              <a:t>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1800" dirty="0">
                <a:latin typeface="Arial" charset="0"/>
                <a:ea typeface="ＭＳ Ｐゴシック" charset="0"/>
                <a:cs typeface="Arial" charset="0"/>
              </a:rPr>
              <a:t>Annual speed of </a:t>
            </a:r>
            <a:r>
              <a:rPr lang="en-US" sz="1800" dirty="0" smtClean="0">
                <a:latin typeface="Arial" charset="0"/>
                <a:ea typeface="ＭＳ Ｐゴシック" charset="0"/>
                <a:cs typeface="Arial" charset="0"/>
              </a:rPr>
              <a:t>BEMT north </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a:t>
            </a:r>
            <a:r>
              <a:rPr lang="en-US" sz="2400" dirty="0" smtClean="0">
                <a:solidFill>
                  <a:srgbClr val="FF0000"/>
                </a:solidFill>
                <a:latin typeface="Arial" charset="0"/>
                <a:ea typeface="ＭＳ Ｐゴシック" charset="0"/>
                <a:cs typeface="Arial" charset="0"/>
              </a:rPr>
              <a:t>13 - </a:t>
            </a:r>
            <a:r>
              <a:rPr lang="en-US" sz="2400" baseline="30000" dirty="0" smtClean="0">
                <a:solidFill>
                  <a:srgbClr val="FF0000"/>
                </a:solidFill>
                <a:latin typeface="Arial" charset="0"/>
                <a:ea typeface="ＭＳ Ｐゴシック" charset="0"/>
                <a:cs typeface="Arial" charset="0"/>
              </a:rPr>
              <a:t>-</a:t>
            </a:r>
            <a:r>
              <a:rPr lang="en-US" sz="2400" dirty="0" smtClean="0">
                <a:solidFill>
                  <a:srgbClr val="FF0000"/>
                </a:solidFill>
                <a:latin typeface="Arial" charset="0"/>
                <a:ea typeface="ＭＳ Ｐゴシック" charset="0"/>
                <a:cs typeface="Arial" charset="0"/>
              </a:rPr>
              <a:t>9 mm)/5 years = 24 mm/5yrs </a:t>
            </a:r>
            <a:endParaRPr lang="en-US" sz="1800" dirty="0">
              <a:latin typeface="Arial" charset="0"/>
              <a:ea typeface="ＭＳ Ｐゴシック" charset="0"/>
              <a:cs typeface="Arial" charset="0"/>
            </a:endParaRPr>
          </a:p>
          <a:p>
            <a:pPr>
              <a:spcBef>
                <a:spcPct val="0"/>
              </a:spcBef>
              <a:buFontTx/>
              <a:buNone/>
            </a:pPr>
            <a:r>
              <a:rPr lang="en-US" sz="1800" dirty="0">
                <a:latin typeface="Arial" charset="0"/>
                <a:ea typeface="ＭＳ Ｐゴシック" charset="0"/>
                <a:cs typeface="Arial" charset="0"/>
              </a:rPr>
              <a:t>  </a:t>
            </a:r>
            <a:r>
              <a:rPr lang="en-US" sz="2400" dirty="0">
                <a:solidFill>
                  <a:srgbClr val="FF0000"/>
                </a:solidFill>
                <a:latin typeface="Arial" charset="0"/>
                <a:ea typeface="ＭＳ Ｐゴシック" charset="0"/>
                <a:cs typeface="Arial" charset="0"/>
              </a:rPr>
              <a:t>= </a:t>
            </a:r>
            <a:r>
              <a:rPr lang="en-US" sz="2400" dirty="0" smtClean="0">
                <a:solidFill>
                  <a:srgbClr val="FF0000"/>
                </a:solidFill>
                <a:latin typeface="Arial" charset="0"/>
                <a:ea typeface="ＭＳ Ｐゴシック" charset="0"/>
                <a:cs typeface="Arial" charset="0"/>
              </a:rPr>
              <a:t>4.8 </a:t>
            </a:r>
            <a:r>
              <a:rPr lang="en-US" sz="2400" dirty="0">
                <a:solidFill>
                  <a:srgbClr val="FF0000"/>
                </a:solidFill>
                <a:latin typeface="Arial" charset="0"/>
                <a:ea typeface="ＭＳ Ｐゴシック" charset="0"/>
                <a:cs typeface="Arial" charset="0"/>
              </a:rPr>
              <a:t>mm/</a:t>
            </a:r>
            <a:r>
              <a:rPr lang="en-US" sz="2400" dirty="0" err="1">
                <a:solidFill>
                  <a:srgbClr val="FF0000"/>
                </a:solidFill>
                <a:latin typeface="Arial" charset="0"/>
                <a:ea typeface="ＭＳ Ｐゴシック" charset="0"/>
                <a:cs typeface="Arial" charset="0"/>
              </a:rPr>
              <a:t>yr</a:t>
            </a:r>
            <a:r>
              <a:rPr lang="en-US" sz="2400" dirty="0">
                <a:solidFill>
                  <a:srgbClr val="FF0000"/>
                </a:solidFill>
                <a:latin typeface="Arial" charset="0"/>
                <a:ea typeface="ＭＳ Ｐゴシック" charset="0"/>
                <a:cs typeface="Arial" charset="0"/>
              </a:rPr>
              <a:t> to the North for </a:t>
            </a:r>
            <a:r>
              <a:rPr lang="en-US" sz="2400" dirty="0" smtClean="0">
                <a:solidFill>
                  <a:srgbClr val="FF0000"/>
                </a:solidFill>
                <a:latin typeface="Arial" charset="0"/>
                <a:ea typeface="ＭＳ Ｐゴシック" charset="0"/>
                <a:cs typeface="Arial" charset="0"/>
              </a:rPr>
              <a:t>BEMT (+/- 0.2?)</a:t>
            </a:r>
            <a:endParaRPr lang="en-US" sz="2400" u="sng" dirty="0">
              <a:solidFill>
                <a:srgbClr val="FF0000"/>
              </a:solidFill>
              <a:latin typeface="Arial" charset="0"/>
              <a:ea typeface="ＭＳ Ｐゴシック" charset="0"/>
              <a:cs typeface="Arial" charset="0"/>
            </a:endParaRP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cs typeface="Arial" charset="0"/>
              </a:rPr>
              <a:t>How quickly is </a:t>
            </a:r>
            <a:r>
              <a:rPr lang="en-US" sz="2000" dirty="0" smtClean="0">
                <a:cs typeface="Arial" charset="0"/>
              </a:rPr>
              <a:t>BEMT moving </a:t>
            </a:r>
            <a:r>
              <a:rPr lang="en-US" sz="2000" dirty="0">
                <a:cs typeface="Arial" charset="0"/>
              </a:rPr>
              <a:t>in the North-South direction?</a:t>
            </a:r>
            <a:endParaRPr lang="en-US" sz="2000" dirty="0"/>
          </a:p>
        </p:txBody>
      </p:sp>
      <p:grpSp>
        <p:nvGrpSpPr>
          <p:cNvPr id="2" name="Group 1"/>
          <p:cNvGrpSpPr/>
          <p:nvPr/>
        </p:nvGrpSpPr>
        <p:grpSpPr>
          <a:xfrm>
            <a:off x="1424819" y="1351885"/>
            <a:ext cx="6129030" cy="2447734"/>
            <a:chOff x="1424819" y="1351885"/>
            <a:chExt cx="6129030" cy="2447734"/>
          </a:xfrm>
        </p:grpSpPr>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24819" y="3461648"/>
              <a:ext cx="6117548" cy="337971"/>
            </a:xfrm>
            <a:prstGeom prst="rect">
              <a:avLst/>
            </a:prstGeom>
          </p:spPr>
        </p:pic>
        <p:pic>
          <p:nvPicPr>
            <p:cNvPr id="7" name="Picture 6" descr="BEMT-2012.raw.png"/>
            <p:cNvPicPr>
              <a:picLocks noChangeAspect="1"/>
            </p:cNvPicPr>
            <p:nvPr/>
          </p:nvPicPr>
          <p:blipFill rotWithShape="1">
            <a:blip r:embed="rId3">
              <a:extLst>
                <a:ext uri="{28A0092B-C50C-407E-A947-70E740481C1C}">
                  <a14:useLocalDpi xmlns:a14="http://schemas.microsoft.com/office/drawing/2010/main" val="0"/>
                </a:ext>
              </a:extLst>
            </a:blip>
            <a:srcRect t="6210" b="65715"/>
            <a:stretch/>
          </p:blipFill>
          <p:spPr>
            <a:xfrm>
              <a:off x="1436301" y="1351885"/>
              <a:ext cx="6117548" cy="2222417"/>
            </a:xfrm>
            <a:prstGeom prst="rect">
              <a:avLst/>
            </a:prstGeom>
          </p:spPr>
        </p:pic>
        <p:sp>
          <p:nvSpPr>
            <p:cNvPr id="9" name="Line 8"/>
            <p:cNvSpPr>
              <a:spLocks noChangeShapeType="1"/>
            </p:cNvSpPr>
            <p:nvPr/>
          </p:nvSpPr>
          <p:spPr bwMode="auto">
            <a:xfrm flipV="1">
              <a:off x="5520024" y="2008585"/>
              <a:ext cx="0" cy="1389063"/>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flipH="1">
              <a:off x="2149859" y="1934743"/>
              <a:ext cx="3370853" cy="0"/>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flipH="1">
              <a:off x="2077061" y="2654283"/>
              <a:ext cx="669017" cy="0"/>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8"/>
            <p:cNvSpPr>
              <a:spLocks noChangeShapeType="1"/>
            </p:cNvSpPr>
            <p:nvPr/>
          </p:nvSpPr>
          <p:spPr bwMode="auto">
            <a:xfrm flipV="1">
              <a:off x="2722160" y="2652562"/>
              <a:ext cx="0" cy="729882"/>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1771160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 What general direction is BEMT moving?</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Font typeface="Arial" charset="0"/>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______ 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______ 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2200" dirty="0">
                <a:latin typeface="Calibri" charset="0"/>
                <a:ea typeface="ＭＳ Ｐゴシック" charset="0"/>
                <a:cs typeface="ＭＳ Ｐゴシック" charset="0"/>
              </a:rPr>
              <a:t>Hint: sketch in light vertical lines from </a:t>
            </a:r>
            <a:r>
              <a:rPr lang="en-US" sz="2200" dirty="0" smtClean="0">
                <a:latin typeface="Calibri" charset="0"/>
                <a:ea typeface="ＭＳ Ｐゴシック" charset="0"/>
                <a:cs typeface="ＭＳ Ｐゴシック" charset="0"/>
              </a:rPr>
              <a:t>2005 and 2010 up </a:t>
            </a:r>
            <a:r>
              <a:rPr lang="en-US" sz="2200" dirty="0">
                <a:latin typeface="Calibri" charset="0"/>
                <a:ea typeface="ＭＳ Ｐゴシック" charset="0"/>
                <a:cs typeface="ＭＳ Ｐゴシック" charset="0"/>
              </a:rPr>
              <a:t>to the plot, then a horizontal line from the plot to the y-axis</a:t>
            </a: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cs typeface="Arial" charset="0"/>
              </a:rPr>
              <a:t>How quickly is </a:t>
            </a:r>
            <a:r>
              <a:rPr lang="en-US" sz="2000" dirty="0" smtClean="0">
                <a:cs typeface="Arial" charset="0"/>
              </a:rPr>
              <a:t>BEMT moving </a:t>
            </a:r>
            <a:r>
              <a:rPr lang="en-US" sz="2000" dirty="0">
                <a:cs typeface="Arial" charset="0"/>
              </a:rPr>
              <a:t>in the </a:t>
            </a:r>
            <a:r>
              <a:rPr lang="en-US" sz="2000" dirty="0" smtClean="0">
                <a:cs typeface="Arial" charset="0"/>
              </a:rPr>
              <a:t>East-West direction</a:t>
            </a:r>
            <a:r>
              <a:rPr lang="en-US" sz="2000" dirty="0">
                <a:cs typeface="Arial" charset="0"/>
              </a:rPr>
              <a:t>?</a:t>
            </a:r>
            <a:endParaRPr lang="en-US" sz="2000" dirty="0"/>
          </a:p>
        </p:txBody>
      </p:sp>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24819" y="3420680"/>
            <a:ext cx="6117548" cy="337971"/>
          </a:xfrm>
          <a:prstGeom prst="rect">
            <a:avLst/>
          </a:prstGeom>
        </p:spPr>
      </p:pic>
      <p:pic>
        <p:nvPicPr>
          <p:cNvPr id="9" name="Picture 8" descr="BEMT-2012.raw.png"/>
          <p:cNvPicPr>
            <a:picLocks noChangeAspect="1"/>
          </p:cNvPicPr>
          <p:nvPr/>
        </p:nvPicPr>
        <p:blipFill rotWithShape="1">
          <a:blip r:embed="rId3">
            <a:extLst>
              <a:ext uri="{28A0092B-C50C-407E-A947-70E740481C1C}">
                <a14:useLocalDpi xmlns:a14="http://schemas.microsoft.com/office/drawing/2010/main" val="0"/>
              </a:ext>
            </a:extLst>
          </a:blip>
          <a:srcRect l="502" t="35320" r="-502" b="36605"/>
          <a:stretch/>
        </p:blipFill>
        <p:spPr>
          <a:xfrm>
            <a:off x="1467033" y="1310916"/>
            <a:ext cx="6117548" cy="2222417"/>
          </a:xfrm>
          <a:prstGeom prst="rect">
            <a:avLst/>
          </a:prstGeom>
        </p:spPr>
      </p:pic>
    </p:spTree>
    <p:extLst>
      <p:ext uri="{BB962C8B-B14F-4D97-AF65-F5344CB8AC3E}">
        <p14:creationId xmlns:p14="http://schemas.microsoft.com/office/powerpoint/2010/main" val="30955722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z="2400" b="1">
                <a:latin typeface="Arial" charset="0"/>
              </a:rPr>
              <a:t>Sendai / Tohoku-oki earthquake displacements from 0530 - 0630 UTC </a:t>
            </a:r>
            <a:endParaRPr lang="en-US" sz="2400">
              <a:latin typeface="Arial" charset="0"/>
            </a:endParaRPr>
          </a:p>
        </p:txBody>
      </p:sp>
      <p:sp>
        <p:nvSpPr>
          <p:cNvPr id="3" name="Content Placeholder 2"/>
          <p:cNvSpPr>
            <a:spLocks noGrp="1"/>
          </p:cNvSpPr>
          <p:nvPr>
            <p:ph idx="1"/>
          </p:nvPr>
        </p:nvSpPr>
        <p:spPr/>
        <p:txBody>
          <a:bodyPr/>
          <a:lstStyle/>
          <a:p>
            <a:pPr marL="0" indent="0">
              <a:buFont typeface="Arial" charset="0"/>
              <a:buNone/>
              <a:defRPr/>
            </a:pPr>
            <a:r>
              <a:rPr lang="en-US" dirty="0">
                <a:latin typeface="Calibri" charset="0"/>
                <a:ea typeface="ＭＳ Ｐゴシック" charset="0"/>
                <a:cs typeface="ＭＳ Ｐゴシック" charset="0"/>
              </a:rPr>
              <a:t>Animation </a:t>
            </a:r>
            <a:r>
              <a:rPr lang="en-US" dirty="0">
                <a:latin typeface="Arial" charset="0"/>
                <a:ea typeface="ＭＳ Ｐゴシック" charset="0"/>
                <a:cs typeface="ＭＳ Ｐゴシック" charset="0"/>
              </a:rPr>
              <a:t>versions available: </a:t>
            </a:r>
          </a:p>
          <a:p>
            <a:pPr>
              <a:defRPr/>
            </a:pPr>
            <a:r>
              <a:rPr lang="en-US" sz="2800" u="sng" dirty="0">
                <a:hlinkClick r:id="rId3"/>
              </a:rPr>
              <a:t>http://www.youtube.com/watch?v=</a:t>
            </a:r>
            <a:r>
              <a:rPr lang="en-US" sz="2800" u="sng" dirty="0" smtClean="0">
                <a:hlinkClick r:id="rId3"/>
              </a:rPr>
              <a:t>1QCcVqZgNKw</a:t>
            </a:r>
            <a:r>
              <a:rPr lang="en-US" sz="2800" u="sng" dirty="0" smtClean="0"/>
              <a:t> </a:t>
            </a:r>
            <a:endParaRPr lang="en-US" sz="2800" u="sng" dirty="0"/>
          </a:p>
          <a:p>
            <a:pPr>
              <a:defRPr/>
            </a:pPr>
            <a:r>
              <a:rPr lang="en-US" sz="2800" u="sng" dirty="0">
                <a:hlinkClick r:id="rId4"/>
              </a:rPr>
              <a:t>http://www.youtube.com/watch?v=6Q-</a:t>
            </a:r>
            <a:r>
              <a:rPr lang="en-US" sz="2800" u="sng" dirty="0" smtClean="0">
                <a:hlinkClick r:id="rId4"/>
              </a:rPr>
              <a:t>RzgdR0VM</a:t>
            </a:r>
            <a:r>
              <a:rPr lang="en-US" sz="2800" u="sng" dirty="0" smtClean="0"/>
              <a:t> </a:t>
            </a:r>
            <a:endParaRPr lang="en-US" sz="2800" u="sng" dirty="0"/>
          </a:p>
          <a:p>
            <a:pPr>
              <a:defRPr/>
            </a:pPr>
            <a:r>
              <a:rPr lang="en-US" sz="2800" u="sng" dirty="0">
                <a:hlinkClick r:id="rId5"/>
              </a:rPr>
              <a:t>http://www.youtube.com/watch?v=</a:t>
            </a:r>
            <a:r>
              <a:rPr lang="en-US" sz="2800" u="sng" dirty="0" smtClean="0">
                <a:hlinkClick r:id="rId5"/>
              </a:rPr>
              <a:t>rMhhyb6Yy94</a:t>
            </a:r>
            <a:r>
              <a:rPr lang="en-US" sz="2800" u="sng" dirty="0" smtClean="0"/>
              <a:t> </a:t>
            </a:r>
            <a:endParaRPr lang="en-US" sz="2800" dirty="0">
              <a:latin typeface="Arial" charset="0"/>
              <a:ea typeface="ＭＳ Ｐゴシック" charset="0"/>
              <a:cs typeface="ＭＳ Ｐゴシック" charset="0"/>
            </a:endParaRPr>
          </a:p>
          <a:p>
            <a:pPr>
              <a:defRPr/>
            </a:pPr>
            <a:endParaRPr lang="en-US" dirty="0"/>
          </a:p>
        </p:txBody>
      </p:sp>
    </p:spTree>
    <p:extLst>
      <p:ext uri="{BB962C8B-B14F-4D97-AF65-F5344CB8AC3E}">
        <p14:creationId xmlns:p14="http://schemas.microsoft.com/office/powerpoint/2010/main" val="25204998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MT-2012.raw.png"/>
          <p:cNvPicPr>
            <a:picLocks noChangeAspect="1"/>
          </p:cNvPicPr>
          <p:nvPr/>
        </p:nvPicPr>
        <p:blipFill rotWithShape="1">
          <a:blip r:embed="rId3">
            <a:extLst>
              <a:ext uri="{28A0092B-C50C-407E-A947-70E740481C1C}">
                <a14:useLocalDpi xmlns:a14="http://schemas.microsoft.com/office/drawing/2010/main" val="0"/>
              </a:ext>
            </a:extLst>
          </a:blip>
          <a:srcRect t="89802" b="5928"/>
          <a:stretch/>
        </p:blipFill>
        <p:spPr>
          <a:xfrm>
            <a:off x="1435062" y="3430922"/>
            <a:ext cx="6117548" cy="337971"/>
          </a:xfrm>
          <a:prstGeom prst="rect">
            <a:avLst/>
          </a:prstGeom>
        </p:spPr>
      </p:pic>
      <p:pic>
        <p:nvPicPr>
          <p:cNvPr id="13" name="Picture 12" descr="BEMT-2012.raw.png"/>
          <p:cNvPicPr>
            <a:picLocks noChangeAspect="1"/>
          </p:cNvPicPr>
          <p:nvPr/>
        </p:nvPicPr>
        <p:blipFill rotWithShape="1">
          <a:blip r:embed="rId3">
            <a:extLst>
              <a:ext uri="{28A0092B-C50C-407E-A947-70E740481C1C}">
                <a14:useLocalDpi xmlns:a14="http://schemas.microsoft.com/office/drawing/2010/main" val="0"/>
              </a:ext>
            </a:extLst>
          </a:blip>
          <a:srcRect l="502" t="35320" r="-502" b="36605"/>
          <a:stretch/>
        </p:blipFill>
        <p:spPr>
          <a:xfrm>
            <a:off x="1467033" y="1310916"/>
            <a:ext cx="6117548" cy="2222417"/>
          </a:xfrm>
          <a:prstGeom prst="rect">
            <a:avLst/>
          </a:prstGeom>
        </p:spPr>
      </p:pic>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BEMT moving?</a:t>
            </a:r>
            <a:endParaRPr lang="en-US" sz="3000" dirty="0">
              <a:latin typeface="Arial" charset="0"/>
            </a:endParaRPr>
          </a:p>
        </p:txBody>
      </p:sp>
      <p:sp>
        <p:nvSpPr>
          <p:cNvPr id="66563" name="Rectangle 3"/>
          <p:cNvSpPr>
            <a:spLocks noGrp="1" noChangeArrowheads="1"/>
          </p:cNvSpPr>
          <p:nvPr>
            <p:ph type="body" sz="half" idx="4294967295"/>
          </p:nvPr>
        </p:nvSpPr>
        <p:spPr>
          <a:xfrm>
            <a:off x="451353" y="3771073"/>
            <a:ext cx="8518525" cy="2827338"/>
          </a:xfrm>
        </p:spPr>
        <p:txBody>
          <a:bodyPr/>
          <a:lstStyle/>
          <a:p>
            <a:pPr>
              <a:spcBef>
                <a:spcPct val="0"/>
              </a:spcBef>
              <a:buFont typeface="Arial" charset="0"/>
              <a:buNone/>
            </a:pPr>
            <a:r>
              <a:rPr lang="en-US" sz="2200" dirty="0">
                <a:latin typeface="Calibri" charset="0"/>
                <a:ea typeface="ＭＳ Ｐゴシック" charset="0"/>
                <a:cs typeface="ＭＳ Ｐゴシック" charset="0"/>
              </a:rPr>
              <a:t>Let’s look at </a:t>
            </a:r>
            <a:r>
              <a:rPr lang="en-US" sz="2200" dirty="0" smtClean="0">
                <a:latin typeface="Calibri" charset="0"/>
                <a:ea typeface="ＭＳ Ｐゴシック" charset="0"/>
                <a:cs typeface="ＭＳ Ｐゴシック" charset="0"/>
              </a:rPr>
              <a:t>2005 and 2010</a:t>
            </a:r>
            <a:endParaRPr lang="en-US" sz="2200" dirty="0">
              <a:latin typeface="Calibri" charset="0"/>
              <a:ea typeface="ＭＳ Ｐゴシック" charset="0"/>
              <a:cs typeface="ＭＳ Ｐゴシック" charset="0"/>
            </a:endParaRPr>
          </a:p>
          <a:p>
            <a:pPr>
              <a:spcBef>
                <a:spcPct val="0"/>
              </a:spcBef>
              <a:buFont typeface="Arial" charset="0"/>
              <a:buNone/>
            </a:pPr>
            <a:endParaRPr lang="en-US" sz="2200" dirty="0">
              <a:latin typeface="Calibri" charset="0"/>
              <a:ea typeface="ＭＳ Ｐゴシック" charset="0"/>
              <a:cs typeface="ＭＳ Ｐゴシック" charset="0"/>
            </a:endParaRPr>
          </a:p>
          <a:p>
            <a:pPr>
              <a:spcBef>
                <a:spcPct val="0"/>
              </a:spcBef>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2010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-9 </a:t>
            </a:r>
            <a:r>
              <a:rPr lang="en-US" sz="2200" dirty="0" smtClean="0">
                <a:latin typeface="Calibri" charset="0"/>
                <a:ea typeface="ＭＳ Ｐゴシック" charset="0"/>
                <a:cs typeface="ＭＳ Ｐゴシック" charset="0"/>
              </a:rPr>
              <a:t>__ </a:t>
            </a:r>
            <a:r>
              <a:rPr lang="en-US" sz="2200" dirty="0">
                <a:latin typeface="Calibri" charset="0"/>
                <a:ea typeface="ＭＳ Ｐゴシック" charset="0"/>
                <a:cs typeface="ＭＳ Ｐゴシック" charset="0"/>
              </a:rPr>
              <a:t>mm</a:t>
            </a:r>
          </a:p>
          <a:p>
            <a:pPr>
              <a:spcBef>
                <a:spcPct val="0"/>
              </a:spcBef>
              <a:buFontTx/>
              <a:buNone/>
            </a:pPr>
            <a:r>
              <a:rPr lang="en-US" sz="2200" dirty="0">
                <a:latin typeface="Calibri" charset="0"/>
                <a:ea typeface="ＭＳ Ｐゴシック" charset="0"/>
                <a:cs typeface="ＭＳ Ｐゴシック" charset="0"/>
              </a:rPr>
              <a:t>Average position on 1/1</a:t>
            </a:r>
            <a:r>
              <a:rPr lang="en-US" sz="2200" dirty="0" smtClean="0">
                <a:latin typeface="Calibri" charset="0"/>
                <a:ea typeface="ＭＳ Ｐゴシック" charset="0"/>
                <a:cs typeface="ＭＳ Ｐゴシック" charset="0"/>
              </a:rPr>
              <a:t>/2005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__</a:t>
            </a:r>
            <a:r>
              <a:rPr lang="en-US" sz="2000" dirty="0" smtClean="0">
                <a:solidFill>
                  <a:srgbClr val="FF0000"/>
                </a:solidFill>
                <a:latin typeface="Arial" charset="0"/>
                <a:ea typeface="ＭＳ Ｐゴシック" charset="0"/>
                <a:cs typeface="Arial" charset="0"/>
              </a:rPr>
              <a:t>17 </a:t>
            </a:r>
            <a:r>
              <a:rPr lang="en-US" sz="2200" dirty="0" smtClean="0">
                <a:latin typeface="Calibri" charset="0"/>
                <a:ea typeface="ＭＳ Ｐゴシック" charset="0"/>
                <a:cs typeface="ＭＳ Ｐゴシック" charset="0"/>
              </a:rPr>
              <a:t>_ </a:t>
            </a:r>
            <a:r>
              <a:rPr lang="en-US" sz="2200" dirty="0">
                <a:latin typeface="Calibri" charset="0"/>
                <a:ea typeface="ＭＳ Ｐゴシック" charset="0"/>
                <a:cs typeface="ＭＳ Ｐゴシック" charset="0"/>
              </a:rPr>
              <a:t>mm</a:t>
            </a:r>
          </a:p>
          <a:p>
            <a:pPr>
              <a:spcBef>
                <a:spcPct val="0"/>
              </a:spcBef>
              <a:buFontTx/>
              <a:buNone/>
            </a:pPr>
            <a:endParaRPr lang="en-US" sz="2200" dirty="0">
              <a:latin typeface="Calibri" charset="0"/>
              <a:ea typeface="ＭＳ Ｐゴシック" charset="0"/>
              <a:cs typeface="ＭＳ Ｐゴシック" charset="0"/>
            </a:endParaRPr>
          </a:p>
          <a:p>
            <a:pPr>
              <a:spcBef>
                <a:spcPct val="0"/>
              </a:spcBef>
              <a:buFontTx/>
              <a:buNone/>
            </a:pPr>
            <a:r>
              <a:rPr lang="en-US" sz="1800" dirty="0">
                <a:latin typeface="Arial" charset="0"/>
                <a:ea typeface="ＭＳ Ｐゴシック" charset="0"/>
                <a:cs typeface="Arial" charset="0"/>
              </a:rPr>
              <a:t>Annual speed of </a:t>
            </a:r>
            <a:r>
              <a:rPr lang="en-US" sz="1800" dirty="0" smtClean="0">
                <a:latin typeface="Arial" charset="0"/>
                <a:ea typeface="ＭＳ Ｐゴシック" charset="0"/>
                <a:cs typeface="Arial" charset="0"/>
              </a:rPr>
              <a:t>BEMT north </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 </a:t>
            </a:r>
            <a:r>
              <a:rPr lang="en-US" sz="2400" baseline="30000" dirty="0" smtClean="0">
                <a:solidFill>
                  <a:srgbClr val="FF0000"/>
                </a:solidFill>
                <a:latin typeface="Arial" charset="0"/>
                <a:ea typeface="ＭＳ Ｐゴシック" charset="0"/>
                <a:cs typeface="Arial" charset="0"/>
              </a:rPr>
              <a:t>-</a:t>
            </a:r>
            <a:r>
              <a:rPr lang="en-US" sz="2400" dirty="0" smtClean="0">
                <a:solidFill>
                  <a:srgbClr val="FF0000"/>
                </a:solidFill>
                <a:latin typeface="Arial" charset="0"/>
                <a:ea typeface="ＭＳ Ｐゴシック" charset="0"/>
                <a:cs typeface="Arial" charset="0"/>
              </a:rPr>
              <a:t>9 - 17 mm)/5 years =  -26 mm/5yrs </a:t>
            </a:r>
            <a:endParaRPr lang="en-US" sz="1800" dirty="0">
              <a:latin typeface="Arial" charset="0"/>
              <a:ea typeface="ＭＳ Ｐゴシック" charset="0"/>
              <a:cs typeface="Arial" charset="0"/>
            </a:endParaRPr>
          </a:p>
          <a:p>
            <a:pPr>
              <a:spcBef>
                <a:spcPct val="0"/>
              </a:spcBef>
              <a:buFontTx/>
              <a:buNone/>
            </a:pPr>
            <a:r>
              <a:rPr lang="en-US" sz="1800" dirty="0">
                <a:latin typeface="Arial" charset="0"/>
                <a:ea typeface="ＭＳ Ｐゴシック" charset="0"/>
                <a:cs typeface="Arial" charset="0"/>
              </a:rPr>
              <a:t>  </a:t>
            </a:r>
            <a:r>
              <a:rPr lang="en-US" sz="2400" dirty="0">
                <a:solidFill>
                  <a:srgbClr val="FF0000"/>
                </a:solidFill>
                <a:latin typeface="Arial" charset="0"/>
                <a:ea typeface="ＭＳ Ｐゴシック" charset="0"/>
                <a:cs typeface="Arial" charset="0"/>
              </a:rPr>
              <a:t>= </a:t>
            </a:r>
            <a:r>
              <a:rPr lang="en-US" sz="2400" dirty="0" smtClean="0">
                <a:solidFill>
                  <a:srgbClr val="FF0000"/>
                </a:solidFill>
                <a:latin typeface="Arial" charset="0"/>
                <a:ea typeface="ＭＳ Ｐゴシック" charset="0"/>
                <a:cs typeface="Arial" charset="0"/>
              </a:rPr>
              <a:t>-5.2 </a:t>
            </a:r>
            <a:r>
              <a:rPr lang="en-US" sz="2400" dirty="0">
                <a:solidFill>
                  <a:srgbClr val="FF0000"/>
                </a:solidFill>
                <a:latin typeface="Arial" charset="0"/>
                <a:ea typeface="ＭＳ Ｐゴシック" charset="0"/>
                <a:cs typeface="Arial" charset="0"/>
              </a:rPr>
              <a:t>mm/</a:t>
            </a:r>
            <a:r>
              <a:rPr lang="en-US" sz="2400" dirty="0" smtClean="0">
                <a:solidFill>
                  <a:srgbClr val="FF0000"/>
                </a:solidFill>
                <a:latin typeface="Arial" charset="0"/>
                <a:ea typeface="ＭＳ Ｐゴシック" charset="0"/>
                <a:cs typeface="Arial" charset="0"/>
              </a:rPr>
              <a:t>yr. BEMT is moving </a:t>
            </a:r>
            <a:r>
              <a:rPr lang="en-US" sz="2400" dirty="0">
                <a:solidFill>
                  <a:srgbClr val="FF0000"/>
                </a:solidFill>
                <a:latin typeface="Arial" charset="0"/>
                <a:ea typeface="ＭＳ Ｐゴシック" charset="0"/>
                <a:cs typeface="Arial" charset="0"/>
              </a:rPr>
              <a:t>to the </a:t>
            </a:r>
            <a:r>
              <a:rPr lang="en-US" sz="2400" dirty="0" smtClean="0">
                <a:solidFill>
                  <a:srgbClr val="FF0000"/>
                </a:solidFill>
                <a:latin typeface="Arial" charset="0"/>
                <a:ea typeface="ＭＳ Ｐゴシック" charset="0"/>
                <a:cs typeface="Arial" charset="0"/>
              </a:rPr>
              <a:t>West</a:t>
            </a:r>
            <a:endParaRPr lang="en-US" sz="2400" u="sng" dirty="0">
              <a:solidFill>
                <a:srgbClr val="FF0000"/>
              </a:solidFill>
              <a:latin typeface="Arial" charset="0"/>
              <a:ea typeface="ＭＳ Ｐゴシック" charset="0"/>
              <a:cs typeface="Arial" charset="0"/>
            </a:endParaRP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cs typeface="Arial" charset="0"/>
              </a:rPr>
              <a:t>How quickly is </a:t>
            </a:r>
            <a:r>
              <a:rPr lang="en-US" sz="2000" dirty="0" smtClean="0">
                <a:cs typeface="Arial" charset="0"/>
              </a:rPr>
              <a:t>BEMT moving </a:t>
            </a:r>
            <a:r>
              <a:rPr lang="en-US" sz="2000" dirty="0">
                <a:cs typeface="Arial" charset="0"/>
              </a:rPr>
              <a:t>in the North-South direction?</a:t>
            </a:r>
            <a:endParaRPr lang="en-US" sz="2000" dirty="0"/>
          </a:p>
        </p:txBody>
      </p:sp>
      <p:sp>
        <p:nvSpPr>
          <p:cNvPr id="9" name="Line 8"/>
          <p:cNvSpPr>
            <a:spLocks noChangeShapeType="1"/>
          </p:cNvSpPr>
          <p:nvPr/>
        </p:nvSpPr>
        <p:spPr bwMode="auto">
          <a:xfrm flipV="1">
            <a:off x="2723819" y="1741064"/>
            <a:ext cx="0" cy="1595134"/>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flipH="1">
            <a:off x="2079228" y="2538995"/>
            <a:ext cx="3072753" cy="0"/>
          </a:xfrm>
          <a:prstGeom prst="line">
            <a:avLst/>
          </a:prstGeom>
          <a:noFill/>
          <a:ln w="28575" cmpd="sng">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flipH="1">
            <a:off x="2097544" y="1804231"/>
            <a:ext cx="669017" cy="0"/>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8"/>
          <p:cNvSpPr>
            <a:spLocks noChangeShapeType="1"/>
          </p:cNvSpPr>
          <p:nvPr/>
        </p:nvSpPr>
        <p:spPr bwMode="auto">
          <a:xfrm flipV="1">
            <a:off x="5149637" y="2560387"/>
            <a:ext cx="0" cy="798841"/>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Octagon 13"/>
          <p:cNvSpPr>
            <a:spLocks noChangeArrowheads="1"/>
          </p:cNvSpPr>
          <p:nvPr/>
        </p:nvSpPr>
        <p:spPr bwMode="auto">
          <a:xfrm>
            <a:off x="8734425" y="64706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5687239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30438" y="60325"/>
            <a:ext cx="6913562" cy="673100"/>
          </a:xfrm>
        </p:spPr>
        <p:txBody>
          <a:bodyPr/>
          <a:lstStyle/>
          <a:p>
            <a:r>
              <a:rPr lang="en-US" sz="3000" dirty="0">
                <a:latin typeface="Arial" charset="0"/>
              </a:rPr>
              <a:t>How Quickly </a:t>
            </a:r>
            <a:r>
              <a:rPr lang="en-US" sz="3000" dirty="0" smtClean="0">
                <a:latin typeface="Arial" charset="0"/>
              </a:rPr>
              <a:t>is SBCC moving?</a:t>
            </a:r>
            <a:endParaRPr lang="en-US" sz="3000" dirty="0">
              <a:latin typeface="Arial" charset="0"/>
            </a:endParaRPr>
          </a:p>
        </p:txBody>
      </p:sp>
      <p:sp>
        <p:nvSpPr>
          <p:cNvPr id="66563" name="Rectangle 3"/>
          <p:cNvSpPr>
            <a:spLocks noGrp="1" noChangeArrowheads="1"/>
          </p:cNvSpPr>
          <p:nvPr>
            <p:ph type="body" sz="half" idx="4294967295"/>
          </p:nvPr>
        </p:nvSpPr>
        <p:spPr>
          <a:xfrm>
            <a:off x="5192953" y="942223"/>
            <a:ext cx="3776926" cy="5656188"/>
          </a:xfrm>
        </p:spPr>
        <p:txBody>
          <a:bodyPr/>
          <a:lstStyle/>
          <a:p>
            <a:pPr>
              <a:spcBef>
                <a:spcPct val="0"/>
              </a:spcBef>
              <a:buFontTx/>
              <a:buNone/>
            </a:pPr>
            <a:r>
              <a:rPr lang="en-US" sz="2400" dirty="0">
                <a:latin typeface="Arial" charset="0"/>
                <a:ea typeface="ＭＳ Ｐゴシック" charset="0"/>
                <a:cs typeface="Arial" charset="0"/>
              </a:rPr>
              <a:t>Annual speed of </a:t>
            </a:r>
            <a:r>
              <a:rPr lang="en-US" sz="2400" dirty="0" smtClean="0">
                <a:latin typeface="Arial" charset="0"/>
                <a:ea typeface="ＭＳ Ｐゴシック" charset="0"/>
                <a:cs typeface="Arial" charset="0"/>
              </a:rPr>
              <a:t>SBCC </a:t>
            </a:r>
          </a:p>
          <a:p>
            <a:pPr>
              <a:spcBef>
                <a:spcPct val="0"/>
              </a:spcBef>
              <a:buFontTx/>
              <a:buNone/>
            </a:pPr>
            <a:endParaRPr lang="en-US" sz="2400" dirty="0">
              <a:solidFill>
                <a:srgbClr val="FF0000"/>
              </a:solidFill>
              <a:latin typeface="Arial" charset="0"/>
              <a:ea typeface="ＭＳ Ｐゴシック" charset="0"/>
              <a:cs typeface="Arial" charset="0"/>
            </a:endParaRPr>
          </a:p>
          <a:p>
            <a:pPr>
              <a:spcBef>
                <a:spcPct val="0"/>
              </a:spcBef>
              <a:buFontTx/>
              <a:buNone/>
            </a:pPr>
            <a:r>
              <a:rPr lang="en-US" sz="2400" dirty="0" smtClean="0">
                <a:solidFill>
                  <a:srgbClr val="FF0000"/>
                </a:solidFill>
                <a:latin typeface="Arial" charset="0"/>
                <a:ea typeface="ＭＳ Ｐゴシック" charset="0"/>
                <a:cs typeface="Arial" charset="0"/>
              </a:rPr>
              <a:t>= 27 mm</a:t>
            </a:r>
            <a:r>
              <a:rPr lang="en-US" sz="2400" dirty="0">
                <a:solidFill>
                  <a:srgbClr val="FF0000"/>
                </a:solidFill>
                <a:latin typeface="Arial" charset="0"/>
                <a:ea typeface="ＭＳ Ｐゴシック" charset="0"/>
                <a:cs typeface="Arial" charset="0"/>
              </a:rPr>
              <a:t>/</a:t>
            </a:r>
            <a:r>
              <a:rPr lang="en-US" sz="2400" dirty="0" err="1">
                <a:solidFill>
                  <a:srgbClr val="FF0000"/>
                </a:solidFill>
                <a:latin typeface="Arial" charset="0"/>
                <a:ea typeface="ＭＳ Ｐゴシック" charset="0"/>
                <a:cs typeface="Arial" charset="0"/>
              </a:rPr>
              <a:t>yr</a:t>
            </a:r>
            <a:r>
              <a:rPr lang="en-US" sz="2400" dirty="0">
                <a:solidFill>
                  <a:srgbClr val="FF0000"/>
                </a:solidFill>
                <a:latin typeface="Arial" charset="0"/>
                <a:ea typeface="ＭＳ Ｐゴシック" charset="0"/>
                <a:cs typeface="Arial" charset="0"/>
              </a:rPr>
              <a:t> to the </a:t>
            </a:r>
            <a:r>
              <a:rPr lang="en-US" sz="2400" dirty="0" smtClean="0">
                <a:solidFill>
                  <a:srgbClr val="FF0000"/>
                </a:solidFill>
                <a:latin typeface="Arial" charset="0"/>
                <a:ea typeface="ＭＳ Ｐゴシック" charset="0"/>
                <a:cs typeface="Arial" charset="0"/>
              </a:rPr>
              <a:t>North</a:t>
            </a:r>
          </a:p>
          <a:p>
            <a:pPr>
              <a:spcBef>
                <a:spcPct val="0"/>
              </a:spcBef>
              <a:buFontTx/>
              <a:buNone/>
            </a:pPr>
            <a:endParaRPr lang="en-US" sz="2400" dirty="0">
              <a:solidFill>
                <a:srgbClr val="FF0000"/>
              </a:solidFill>
              <a:latin typeface="Arial" charset="0"/>
              <a:ea typeface="ＭＳ Ｐゴシック" charset="0"/>
              <a:cs typeface="Arial" charset="0"/>
            </a:endParaRPr>
          </a:p>
          <a:p>
            <a:pPr>
              <a:spcBef>
                <a:spcPct val="0"/>
              </a:spcBef>
              <a:buFontTx/>
              <a:buNone/>
            </a:pPr>
            <a:r>
              <a:rPr lang="en-US" sz="2400" dirty="0" smtClean="0">
                <a:solidFill>
                  <a:srgbClr val="FF0000"/>
                </a:solidFill>
                <a:latin typeface="Arial" charset="0"/>
                <a:ea typeface="ＭＳ Ｐゴシック" charset="0"/>
                <a:cs typeface="Arial" charset="0"/>
              </a:rPr>
              <a:t>= ~28 mm/</a:t>
            </a:r>
            <a:r>
              <a:rPr lang="en-US" sz="2400" dirty="0" err="1" smtClean="0">
                <a:solidFill>
                  <a:srgbClr val="FF0000"/>
                </a:solidFill>
                <a:latin typeface="Arial" charset="0"/>
                <a:ea typeface="ＭＳ Ｐゴシック" charset="0"/>
                <a:cs typeface="Arial" charset="0"/>
              </a:rPr>
              <a:t>yr</a:t>
            </a:r>
            <a:r>
              <a:rPr lang="en-US" sz="2400" dirty="0" smtClean="0">
                <a:solidFill>
                  <a:srgbClr val="FF0000"/>
                </a:solidFill>
                <a:latin typeface="Arial" charset="0"/>
                <a:ea typeface="ＭＳ Ｐゴシック" charset="0"/>
                <a:cs typeface="Arial" charset="0"/>
              </a:rPr>
              <a:t> to the West</a:t>
            </a:r>
            <a:endParaRPr lang="en-US" sz="2400" u="sng" dirty="0">
              <a:solidFill>
                <a:srgbClr val="FF0000"/>
              </a:solidFill>
              <a:latin typeface="Arial" charset="0"/>
              <a:ea typeface="ＭＳ Ｐゴシック" charset="0"/>
              <a:cs typeface="Arial" charset="0"/>
            </a:endParaRPr>
          </a:p>
        </p:txBody>
      </p:sp>
      <p:sp>
        <p:nvSpPr>
          <p:cNvPr id="66565" name="TextBox 11"/>
          <p:cNvSpPr txBox="1">
            <a:spLocks noChangeArrowheads="1"/>
          </p:cNvSpPr>
          <p:nvPr/>
        </p:nvSpPr>
        <p:spPr bwMode="auto">
          <a:xfrm>
            <a:off x="612775" y="884238"/>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cs typeface="Arial" charset="0"/>
              </a:rPr>
              <a:t>Now do SBCC</a:t>
            </a:r>
            <a:endParaRPr lang="en-US" sz="2000" dirty="0"/>
          </a:p>
        </p:txBody>
      </p:sp>
      <p:pic>
        <p:nvPicPr>
          <p:cNvPr id="2" name="Picture 1" descr="SBCC-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39" y="1259710"/>
            <a:ext cx="4265995" cy="5520198"/>
          </a:xfrm>
          <a:prstGeom prst="rect">
            <a:avLst/>
          </a:prstGeom>
        </p:spPr>
      </p:pic>
    </p:spTree>
    <p:extLst>
      <p:ext uri="{BB962C8B-B14F-4D97-AF65-F5344CB8AC3E}">
        <p14:creationId xmlns:p14="http://schemas.microsoft.com/office/powerpoint/2010/main" val="53148758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8"/>
          <p:cNvSpPr>
            <a:spLocks noGrp="1"/>
          </p:cNvSpPr>
          <p:nvPr>
            <p:ph type="title"/>
          </p:nvPr>
        </p:nvSpPr>
        <p:spPr>
          <a:xfrm>
            <a:off x="2551113" y="60325"/>
            <a:ext cx="6592887" cy="673100"/>
          </a:xfrm>
        </p:spPr>
        <p:txBody>
          <a:bodyPr>
            <a:normAutofit fontScale="90000"/>
          </a:bodyPr>
          <a:lstStyle/>
          <a:p>
            <a:r>
              <a:rPr lang="en-US" dirty="0">
                <a:latin typeface="Arial" charset="0"/>
              </a:rPr>
              <a:t>How do we show the </a:t>
            </a:r>
            <a:r>
              <a:rPr lang="en-US" dirty="0" smtClean="0">
                <a:latin typeface="Arial" charset="0"/>
              </a:rPr>
              <a:t/>
            </a:r>
            <a:br>
              <a:rPr lang="en-US" dirty="0" smtClean="0">
                <a:latin typeface="Arial" charset="0"/>
              </a:rPr>
            </a:br>
            <a:r>
              <a:rPr lang="en-US" dirty="0" smtClean="0">
                <a:latin typeface="Arial" charset="0"/>
              </a:rPr>
              <a:t>movement </a:t>
            </a:r>
            <a:r>
              <a:rPr lang="en-US" dirty="0">
                <a:latin typeface="Arial" charset="0"/>
              </a:rPr>
              <a:t>of plates on a map? </a:t>
            </a:r>
          </a:p>
        </p:txBody>
      </p:sp>
      <p:pic>
        <p:nvPicPr>
          <p:cNvPr id="942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8063" y="1057275"/>
            <a:ext cx="7462837" cy="5649913"/>
          </a:xfrm>
        </p:spPr>
      </p:pic>
      <p:sp>
        <p:nvSpPr>
          <p:cNvPr id="10" name="Content Placeholder 19"/>
          <p:cNvSpPr txBox="1">
            <a:spLocks/>
          </p:cNvSpPr>
          <p:nvPr/>
        </p:nvSpPr>
        <p:spPr bwMode="auto">
          <a:xfrm>
            <a:off x="1042988" y="804863"/>
            <a:ext cx="7643812" cy="465137"/>
          </a:xfrm>
          <a:prstGeom prst="rect">
            <a:avLst/>
          </a:prstGeom>
          <a:ln>
            <a:noFill/>
          </a:ln>
          <a:extLst>
            <a:ext uri="{FAA26D3D-D897-4be2-8F04-BA451C77F1D7}">
              <ma14:placeholder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defRPr/>
            </a:pPr>
            <a:r>
              <a:rPr lang="en-US" sz="2800" dirty="0" smtClean="0">
                <a:solidFill>
                  <a:srgbClr val="FF0000"/>
                </a:solidFill>
                <a:latin typeface="Arial" charset="0"/>
                <a:ea typeface="ＭＳ Ｐゴシック" charset="0"/>
                <a:cs typeface="Arial" charset="0"/>
              </a:rPr>
              <a:t>… with Vectors!</a:t>
            </a:r>
            <a:endParaRPr lang="en-US" sz="2800" dirty="0">
              <a:solidFill>
                <a:srgbClr val="FF0000"/>
              </a:solidFill>
              <a:latin typeface="Arial" charset="0"/>
              <a:ea typeface="ＭＳ Ｐゴシック" charset="0"/>
              <a:cs typeface="Arial" charset="0"/>
            </a:endParaRPr>
          </a:p>
        </p:txBody>
      </p:sp>
    </p:spTree>
    <p:extLst>
      <p:ext uri="{BB962C8B-B14F-4D97-AF65-F5344CB8AC3E}">
        <p14:creationId xmlns:p14="http://schemas.microsoft.com/office/powerpoint/2010/main" val="280573594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4"/>
          <p:cNvSpPr>
            <a:spLocks noGrp="1"/>
          </p:cNvSpPr>
          <p:nvPr>
            <p:ph type="title"/>
          </p:nvPr>
        </p:nvSpPr>
        <p:spPr/>
        <p:txBody>
          <a:bodyPr/>
          <a:lstStyle/>
          <a:p>
            <a:r>
              <a:rPr lang="en-US">
                <a:latin typeface="Arial" charset="0"/>
              </a:rPr>
              <a:t>What’s a vector?</a:t>
            </a:r>
          </a:p>
        </p:txBody>
      </p:sp>
      <p:pic>
        <p:nvPicPr>
          <p:cNvPr id="95234" name="Content Placeholder 3" descr="0_AnatomyOfVector.jpg"/>
          <p:cNvPicPr>
            <a:picLocks noGrp="1" noChangeAspect="1"/>
          </p:cNvPicPr>
          <p:nvPr>
            <p:ph sz="half" idx="1"/>
          </p:nvPr>
        </p:nvPicPr>
        <p:blipFill>
          <a:blip r:embed="rId2">
            <a:extLst>
              <a:ext uri="{28A0092B-C50C-407E-A947-70E740481C1C}">
                <a14:useLocalDpi xmlns:a14="http://schemas.microsoft.com/office/drawing/2010/main" val="0"/>
              </a:ext>
            </a:extLst>
          </a:blip>
          <a:srcRect t="-7967" b="-7967"/>
          <a:stretch>
            <a:fillRect/>
          </a:stretch>
        </p:blipFill>
        <p:spPr>
          <a:xfrm>
            <a:off x="457200" y="2462213"/>
            <a:ext cx="4038600" cy="4525962"/>
          </a:xfrm>
        </p:spPr>
      </p:pic>
      <p:sp>
        <p:nvSpPr>
          <p:cNvPr id="6" name="Content Placeholder 5"/>
          <p:cNvSpPr>
            <a:spLocks noGrp="1"/>
          </p:cNvSpPr>
          <p:nvPr>
            <p:ph sz="half" idx="2"/>
          </p:nvPr>
        </p:nvSpPr>
        <p:spPr>
          <a:xfrm>
            <a:off x="4648200" y="884238"/>
            <a:ext cx="4038600" cy="5241925"/>
          </a:xfrm>
        </p:spPr>
        <p:txBody>
          <a:bodyPr/>
          <a:lstStyle/>
          <a:p>
            <a:pPr marL="0" indent="0">
              <a:buFont typeface="Arial" charset="0"/>
              <a:buNone/>
              <a:defRPr/>
            </a:pPr>
            <a:endParaRPr lang="en-US" dirty="0"/>
          </a:p>
          <a:p>
            <a:pPr>
              <a:spcBef>
                <a:spcPts val="1400"/>
              </a:spcBef>
              <a:defRPr/>
            </a:pPr>
            <a:r>
              <a:rPr lang="en-US" b="1" dirty="0" smtClean="0"/>
              <a:t>Vector’s </a:t>
            </a:r>
            <a:r>
              <a:rPr lang="en-US" b="1" dirty="0"/>
              <a:t>tail</a:t>
            </a:r>
            <a:r>
              <a:rPr lang="en-US" dirty="0"/>
              <a:t> </a:t>
            </a:r>
            <a:r>
              <a:rPr lang="en-US" dirty="0" smtClean="0"/>
              <a:t>= starting </a:t>
            </a:r>
            <a:r>
              <a:rPr lang="en-US" dirty="0"/>
              <a:t>location of the GPS monument.</a:t>
            </a:r>
          </a:p>
          <a:p>
            <a:pPr>
              <a:spcBef>
                <a:spcPts val="1400"/>
              </a:spcBef>
              <a:defRPr/>
            </a:pPr>
            <a:r>
              <a:rPr lang="en-US" b="1" dirty="0" smtClean="0"/>
              <a:t>Direction </a:t>
            </a:r>
            <a:r>
              <a:rPr lang="en-US" b="1" dirty="0"/>
              <a:t>the vector points</a:t>
            </a:r>
            <a:r>
              <a:rPr lang="en-US" dirty="0"/>
              <a:t> </a:t>
            </a:r>
            <a:r>
              <a:rPr lang="en-US" dirty="0" smtClean="0"/>
              <a:t>= direction </a:t>
            </a:r>
            <a:r>
              <a:rPr lang="en-US" dirty="0"/>
              <a:t>the GPS station is moving.</a:t>
            </a:r>
          </a:p>
          <a:p>
            <a:pPr>
              <a:spcBef>
                <a:spcPts val="1400"/>
              </a:spcBef>
              <a:defRPr/>
            </a:pPr>
            <a:r>
              <a:rPr lang="en-US" b="1" dirty="0" smtClean="0"/>
              <a:t>Length </a:t>
            </a:r>
            <a:r>
              <a:rPr lang="en-US" b="1" dirty="0"/>
              <a:t>of the vector</a:t>
            </a:r>
            <a:r>
              <a:rPr lang="en-US" dirty="0"/>
              <a:t> </a:t>
            </a:r>
            <a:r>
              <a:rPr lang="en-US" dirty="0" smtClean="0"/>
              <a:t>= how </a:t>
            </a:r>
            <a:r>
              <a:rPr lang="en-US" dirty="0"/>
              <a:t>fast the GPS station is moving </a:t>
            </a:r>
          </a:p>
        </p:txBody>
      </p:sp>
      <p:sp>
        <p:nvSpPr>
          <p:cNvPr id="167940" name="Content Placeholder 5"/>
          <p:cNvSpPr txBox="1">
            <a:spLocks/>
          </p:cNvSpPr>
          <p:nvPr/>
        </p:nvSpPr>
        <p:spPr bwMode="auto">
          <a:xfrm>
            <a:off x="479425" y="992188"/>
            <a:ext cx="40386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dirty="0" smtClean="0">
                <a:latin typeface="Calibri" charset="0"/>
              </a:rPr>
              <a:t>A vector shows:</a:t>
            </a:r>
          </a:p>
          <a:p>
            <a:pPr marL="457200" indent="-457200">
              <a:lnSpc>
                <a:spcPct val="80000"/>
              </a:lnSpc>
              <a:spcBef>
                <a:spcPct val="20000"/>
              </a:spcBef>
              <a:buFont typeface="Arial"/>
              <a:buChar char="•"/>
              <a:defRPr/>
            </a:pPr>
            <a:r>
              <a:rPr lang="en-US" sz="2800" dirty="0" smtClean="0">
                <a:latin typeface="Calibri" charset="0"/>
              </a:rPr>
              <a:t>magnitude (speed) and </a:t>
            </a:r>
          </a:p>
          <a:p>
            <a:pPr marL="457200" indent="-457200">
              <a:lnSpc>
                <a:spcPct val="80000"/>
              </a:lnSpc>
              <a:spcBef>
                <a:spcPct val="20000"/>
              </a:spcBef>
              <a:buFont typeface="Arial"/>
              <a:buChar char="•"/>
              <a:defRPr/>
            </a:pPr>
            <a:r>
              <a:rPr lang="en-US" sz="2800" dirty="0" smtClean="0">
                <a:latin typeface="Calibri" charset="0"/>
              </a:rPr>
              <a:t>direction (of motion).</a:t>
            </a:r>
          </a:p>
        </p:txBody>
      </p:sp>
    </p:spTree>
    <p:extLst>
      <p:ext uri="{BB962C8B-B14F-4D97-AF65-F5344CB8AC3E}">
        <p14:creationId xmlns:p14="http://schemas.microsoft.com/office/powerpoint/2010/main" val="179230873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sz="3200">
                <a:latin typeface="Arial" charset="0"/>
              </a:rPr>
              <a:t>Graph paper as a map</a:t>
            </a:r>
          </a:p>
        </p:txBody>
      </p:sp>
      <p:pic>
        <p:nvPicPr>
          <p:cNvPr id="96258" name="Picture 11" descr="5x5_graphPaper_REYK_no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782638"/>
            <a:ext cx="47164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1"/>
          <p:cNvSpPr>
            <a:spLocks noGrp="1" noChangeArrowheads="1"/>
          </p:cNvSpPr>
          <p:nvPr>
            <p:ph type="body" idx="1"/>
          </p:nvPr>
        </p:nvSpPr>
        <p:spPr>
          <a:xfrm>
            <a:off x="0" y="993775"/>
            <a:ext cx="4783138" cy="5594350"/>
          </a:xfrm>
          <a:solidFill>
            <a:schemeClr val="bg1"/>
          </a:solidFill>
        </p:spPr>
        <p:txBody>
          <a:bodyPr/>
          <a:lstStyle/>
          <a:p>
            <a:pPr>
              <a:lnSpc>
                <a:spcPct val="80000"/>
              </a:lnSpc>
              <a:defRPr/>
            </a:pPr>
            <a:r>
              <a:rPr lang="en-US" sz="2800" dirty="0">
                <a:latin typeface="Arial" charset="0"/>
                <a:ea typeface="ＭＳ Ｐゴシック" charset="0"/>
                <a:cs typeface="Arial" charset="0"/>
              </a:rPr>
              <a:t>Each axis uses the same scale.</a:t>
            </a:r>
          </a:p>
          <a:p>
            <a:pPr>
              <a:lnSpc>
                <a:spcPct val="80000"/>
              </a:lnSpc>
              <a:defRPr/>
            </a:pPr>
            <a:endParaRPr lang="en-US" sz="2800" dirty="0" smtClean="0">
              <a:latin typeface="Arial" charset="0"/>
              <a:ea typeface="ＭＳ Ｐゴシック" charset="0"/>
              <a:cs typeface="Arial" charset="0"/>
            </a:endParaRPr>
          </a:p>
          <a:p>
            <a:pPr>
              <a:lnSpc>
                <a:spcPct val="80000"/>
              </a:lnSpc>
              <a:defRPr/>
            </a:pPr>
            <a:r>
              <a:rPr lang="en-US" sz="2800" dirty="0" smtClean="0">
                <a:latin typeface="Arial" charset="0"/>
                <a:ea typeface="ＭＳ Ｐゴシック" charset="0"/>
                <a:cs typeface="Arial" charset="0"/>
              </a:rPr>
              <a:t>X</a:t>
            </a:r>
            <a:r>
              <a:rPr lang="en-US" sz="2800" dirty="0">
                <a:latin typeface="Arial" charset="0"/>
                <a:ea typeface="ＭＳ Ｐゴシック" charset="0"/>
                <a:cs typeface="Arial" charset="0"/>
              </a:rPr>
              <a:t>-axis: East in </a:t>
            </a:r>
            <a:r>
              <a:rPr lang="en-US" sz="2800" dirty="0" smtClean="0">
                <a:latin typeface="Arial" charset="0"/>
                <a:ea typeface="ＭＳ Ｐゴシック" charset="0"/>
                <a:cs typeface="Arial" charset="0"/>
              </a:rPr>
              <a:t>millimeters</a:t>
            </a:r>
          </a:p>
          <a:p>
            <a:pPr>
              <a:lnSpc>
                <a:spcPct val="80000"/>
              </a:lnSpc>
              <a:defRPr/>
            </a:pPr>
            <a:endParaRPr lang="en-US" sz="2800" dirty="0">
              <a:latin typeface="Arial" charset="0"/>
              <a:ea typeface="ＭＳ Ｐゴシック" charset="0"/>
              <a:cs typeface="Arial" charset="0"/>
            </a:endParaRPr>
          </a:p>
          <a:p>
            <a:pPr>
              <a:lnSpc>
                <a:spcPct val="80000"/>
              </a:lnSpc>
              <a:defRPr/>
            </a:pPr>
            <a:endParaRPr lang="en-US" sz="2800" dirty="0">
              <a:latin typeface="Arial" charset="0"/>
              <a:ea typeface="ＭＳ Ｐゴシック" charset="0"/>
              <a:cs typeface="Arial" charset="0"/>
            </a:endParaRPr>
          </a:p>
          <a:p>
            <a:pPr>
              <a:lnSpc>
                <a:spcPct val="80000"/>
              </a:lnSpc>
              <a:defRPr/>
            </a:pPr>
            <a:r>
              <a:rPr lang="en-US" sz="2800" dirty="0">
                <a:latin typeface="Arial" charset="0"/>
                <a:ea typeface="ＭＳ Ｐゴシック" charset="0"/>
                <a:cs typeface="Arial" charset="0"/>
              </a:rPr>
              <a:t>Y-axis: North in </a:t>
            </a:r>
            <a:r>
              <a:rPr lang="en-US" sz="2800" dirty="0" smtClean="0">
                <a:latin typeface="Arial" charset="0"/>
                <a:ea typeface="ＭＳ Ｐゴシック" charset="0"/>
                <a:cs typeface="Arial" charset="0"/>
              </a:rPr>
              <a:t>millimeters</a:t>
            </a:r>
          </a:p>
          <a:p>
            <a:pPr>
              <a:lnSpc>
                <a:spcPct val="80000"/>
              </a:lnSpc>
              <a:defRPr/>
            </a:pPr>
            <a:endParaRPr lang="en-US" sz="2800" dirty="0">
              <a:latin typeface="Arial" charset="0"/>
              <a:ea typeface="ＭＳ Ｐゴシック" charset="0"/>
              <a:cs typeface="Arial" charset="0"/>
            </a:endParaRPr>
          </a:p>
          <a:p>
            <a:pPr>
              <a:lnSpc>
                <a:spcPct val="80000"/>
              </a:lnSpc>
              <a:defRPr/>
            </a:pPr>
            <a:r>
              <a:rPr lang="en-US" sz="2800" dirty="0">
                <a:latin typeface="Arial"/>
                <a:ea typeface="ＭＳ Ｐゴシック" charset="0"/>
                <a:cs typeface="Arial"/>
              </a:rPr>
              <a:t>On your graph paper, each block represents 1 mm</a:t>
            </a:r>
            <a:r>
              <a:rPr lang="en-US" sz="2800" dirty="0" smtClean="0">
                <a:latin typeface="Arial"/>
                <a:ea typeface="ＭＳ Ｐゴシック" charset="0"/>
                <a:cs typeface="Arial"/>
              </a:rPr>
              <a:t>.</a:t>
            </a:r>
          </a:p>
          <a:p>
            <a:pPr>
              <a:lnSpc>
                <a:spcPct val="80000"/>
              </a:lnSpc>
              <a:defRPr/>
            </a:pPr>
            <a:endParaRPr lang="en-US" sz="2800" dirty="0">
              <a:latin typeface="Arial"/>
              <a:ea typeface="ＭＳ Ｐゴシック" charset="0"/>
              <a:cs typeface="Arial"/>
            </a:endParaRPr>
          </a:p>
          <a:p>
            <a:pPr>
              <a:lnSpc>
                <a:spcPct val="80000"/>
              </a:lnSpc>
              <a:defRPr/>
            </a:pPr>
            <a:r>
              <a:rPr lang="en-US" sz="2800" dirty="0" smtClean="0">
                <a:latin typeface="Arial"/>
                <a:ea typeface="ＭＳ Ｐゴシック" charset="0"/>
                <a:cs typeface="Arial"/>
              </a:rPr>
              <a:t>Where is the origin on this graph paper?</a:t>
            </a:r>
          </a:p>
          <a:p>
            <a:pPr>
              <a:lnSpc>
                <a:spcPct val="80000"/>
              </a:lnSpc>
              <a:defRPr/>
            </a:pPr>
            <a:endParaRPr lang="en-US" sz="2800" dirty="0">
              <a:latin typeface="Arial"/>
              <a:ea typeface="ＭＳ Ｐゴシック" charset="0"/>
              <a:cs typeface="Arial"/>
            </a:endParaRPr>
          </a:p>
          <a:p>
            <a:pPr marL="0" indent="0">
              <a:lnSpc>
                <a:spcPct val="80000"/>
              </a:lnSpc>
              <a:buFont typeface="Arial" charset="0"/>
              <a:buNone/>
              <a:defRPr/>
            </a:pPr>
            <a:endParaRPr lang="en-US" sz="2800" dirty="0">
              <a:latin typeface="Arial"/>
              <a:ea typeface="ＭＳ Ｐゴシック" charset="0"/>
              <a:cs typeface="Arial"/>
            </a:endParaRPr>
          </a:p>
          <a:p>
            <a:pPr>
              <a:lnSpc>
                <a:spcPct val="80000"/>
              </a:lnSpc>
              <a:defRPr/>
            </a:pP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12189567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p:nvPr>
        </p:nvSpPr>
        <p:spPr/>
        <p:txBody>
          <a:bodyPr>
            <a:normAutofit fontScale="90000"/>
          </a:bodyPr>
          <a:lstStyle/>
          <a:p>
            <a:r>
              <a:rPr lang="en-US" dirty="0">
                <a:latin typeface="Arial" charset="0"/>
              </a:rPr>
              <a:t>North </a:t>
            </a:r>
            <a:r>
              <a:rPr lang="en-US" dirty="0" err="1">
                <a:latin typeface="Arial" charset="0"/>
              </a:rPr>
              <a:t>vs</a:t>
            </a:r>
            <a:r>
              <a:rPr lang="en-US" dirty="0">
                <a:latin typeface="Arial" charset="0"/>
              </a:rPr>
              <a:t> East Graph Paper: </a:t>
            </a:r>
            <a:r>
              <a:rPr lang="en-US" dirty="0" smtClean="0">
                <a:latin typeface="Arial" charset="0"/>
              </a:rPr>
              <a:t/>
            </a:r>
            <a:br>
              <a:rPr lang="en-US" dirty="0" smtClean="0">
                <a:latin typeface="Arial" charset="0"/>
              </a:rPr>
            </a:br>
            <a:r>
              <a:rPr lang="en-US" dirty="0" smtClean="0">
                <a:latin typeface="Arial" charset="0"/>
              </a:rPr>
              <a:t>it</a:t>
            </a:r>
            <a:r>
              <a:rPr lang="fr-FR" dirty="0" smtClean="0">
                <a:latin typeface="Arial" charset="0"/>
              </a:rPr>
              <a:t>’</a:t>
            </a:r>
            <a:r>
              <a:rPr lang="en-US" altLang="ja-JP" dirty="0" smtClean="0">
                <a:latin typeface="Arial" charset="0"/>
              </a:rPr>
              <a:t>s </a:t>
            </a:r>
            <a:r>
              <a:rPr lang="en-US" altLang="ja-JP" dirty="0">
                <a:latin typeface="Arial" charset="0"/>
              </a:rPr>
              <a:t>a map!</a:t>
            </a:r>
            <a:endParaRPr lang="en-US" dirty="0">
              <a:latin typeface="Arial" charset="0"/>
            </a:endParaRPr>
          </a:p>
        </p:txBody>
      </p:sp>
      <p:pic>
        <p:nvPicPr>
          <p:cNvPr id="98306" name="Picture 5" descr="5x5_graphPaper_HOFN.jpg"/>
          <p:cNvPicPr>
            <a:picLocks noChangeAspect="1"/>
          </p:cNvPicPr>
          <p:nvPr/>
        </p:nvPicPr>
        <p:blipFill>
          <a:blip r:embed="rId2">
            <a:extLst>
              <a:ext uri="{28A0092B-C50C-407E-A947-70E740481C1C}">
                <a14:useLocalDpi xmlns:a14="http://schemas.microsoft.com/office/drawing/2010/main" val="0"/>
              </a:ext>
            </a:extLst>
          </a:blip>
          <a:srcRect l="2902" r="5922"/>
          <a:stretch>
            <a:fillRect/>
          </a:stretch>
        </p:blipFill>
        <p:spPr bwMode="auto">
          <a:xfrm>
            <a:off x="4427538" y="1338263"/>
            <a:ext cx="4716462"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7" descr="5x5_graphPaper_REYK.jpg"/>
          <p:cNvPicPr>
            <a:picLocks noChangeAspect="1"/>
          </p:cNvPicPr>
          <p:nvPr/>
        </p:nvPicPr>
        <p:blipFill>
          <a:blip r:embed="rId3">
            <a:extLst>
              <a:ext uri="{28A0092B-C50C-407E-A947-70E740481C1C}">
                <a14:useLocalDpi xmlns:a14="http://schemas.microsoft.com/office/drawing/2010/main" val="0"/>
              </a:ext>
            </a:extLst>
          </a:blip>
          <a:srcRect l="6372" r="2919"/>
          <a:stretch>
            <a:fillRect/>
          </a:stretch>
        </p:blipFill>
        <p:spPr bwMode="auto">
          <a:xfrm>
            <a:off x="60325" y="1200150"/>
            <a:ext cx="469265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6895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en-US" sz="3200">
                <a:latin typeface="Arial" charset="0"/>
              </a:rPr>
              <a:t>Plotting Vectors: North</a:t>
            </a:r>
          </a:p>
        </p:txBody>
      </p:sp>
      <p:pic>
        <p:nvPicPr>
          <p:cNvPr id="99330"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1"/>
          <p:cNvSpPr>
            <a:spLocks noGrp="1" noChangeArrowheads="1"/>
          </p:cNvSpPr>
          <p:nvPr>
            <p:ph type="body" idx="1"/>
          </p:nvPr>
        </p:nvSpPr>
        <p:spPr>
          <a:xfrm>
            <a:off x="0" y="993775"/>
            <a:ext cx="4424764" cy="5594350"/>
          </a:xfrm>
          <a:solidFill>
            <a:schemeClr val="bg1"/>
          </a:solidFill>
        </p:spPr>
        <p:txBody>
          <a:bodyPr/>
          <a:lstStyle/>
          <a:p>
            <a:pPr>
              <a:lnSpc>
                <a:spcPct val="80000"/>
              </a:lnSpc>
            </a:pPr>
            <a:endParaRPr lang="en-US" sz="2800" dirty="0">
              <a:latin typeface="Arial" charset="0"/>
              <a:ea typeface="ＭＳ Ｐゴシック" charset="0"/>
              <a:cs typeface="Arial" charset="0"/>
            </a:endParaRPr>
          </a:p>
          <a:p>
            <a:pPr>
              <a:lnSpc>
                <a:spcPct val="80000"/>
              </a:lnSpc>
            </a:pPr>
            <a:r>
              <a:rPr lang="en-US" sz="2800" dirty="0">
                <a:latin typeface="Arial" charset="0"/>
                <a:ea typeface="ＭＳ Ｐゴシック" charset="0"/>
                <a:cs typeface="Arial" charset="0"/>
              </a:rPr>
              <a:t>Vector: magnitude and direction</a:t>
            </a:r>
          </a:p>
          <a:p>
            <a:pPr lvl="1">
              <a:lnSpc>
                <a:spcPct val="80000"/>
              </a:lnSpc>
            </a:pPr>
            <a:r>
              <a:rPr lang="en-US" i="1" dirty="0">
                <a:latin typeface="Arial" charset="0"/>
                <a:ea typeface="ＭＳ Ｐゴシック" charset="0"/>
                <a:cs typeface="Arial" charset="0"/>
              </a:rPr>
              <a:t>Tail</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is the </a:t>
            </a:r>
            <a:r>
              <a:rPr lang="en-US" i="1" dirty="0">
                <a:latin typeface="Arial" charset="0"/>
                <a:ea typeface="ＭＳ Ｐゴシック" charset="0"/>
                <a:cs typeface="Arial" charset="0"/>
              </a:rPr>
              <a:t>GPS monument location.</a:t>
            </a:r>
          </a:p>
          <a:p>
            <a:pPr lvl="1">
              <a:lnSpc>
                <a:spcPct val="80000"/>
              </a:lnSpc>
            </a:pPr>
            <a:r>
              <a:rPr lang="en-US" i="1" dirty="0">
                <a:latin typeface="Arial" charset="0"/>
                <a:ea typeface="ＭＳ Ｐゴシック" charset="0"/>
                <a:cs typeface="Arial" charset="0"/>
              </a:rPr>
              <a:t>Length of arrow </a:t>
            </a:r>
            <a:r>
              <a:rPr lang="en-US" dirty="0">
                <a:latin typeface="Arial" charset="0"/>
                <a:ea typeface="ＭＳ Ｐゴシック" charset="0"/>
                <a:cs typeface="Arial" charset="0"/>
              </a:rPr>
              <a:t>is the </a:t>
            </a:r>
            <a:r>
              <a:rPr lang="en-US" i="1" dirty="0">
                <a:latin typeface="Arial" charset="0"/>
                <a:ea typeface="ＭＳ Ｐゴシック" charset="0"/>
                <a:cs typeface="Arial" charset="0"/>
              </a:rPr>
              <a:t>magnitude.</a:t>
            </a:r>
          </a:p>
          <a:p>
            <a:pPr lvl="1">
              <a:lnSpc>
                <a:spcPct val="80000"/>
              </a:lnSpc>
            </a:pPr>
            <a:r>
              <a:rPr lang="en-US" dirty="0">
                <a:latin typeface="Arial" charset="0"/>
                <a:ea typeface="ＭＳ Ｐゴシック" charset="0"/>
                <a:cs typeface="Arial" charset="0"/>
              </a:rPr>
              <a:t>Shows direction on a map</a:t>
            </a:r>
          </a:p>
          <a:p>
            <a:pPr lvl="1">
              <a:lnSpc>
                <a:spcPct val="80000"/>
              </a:lnSpc>
            </a:pPr>
            <a:endParaRPr lang="en-US" dirty="0">
              <a:latin typeface="Arial" charset="0"/>
              <a:ea typeface="ＭＳ Ｐゴシック" charset="0"/>
              <a:cs typeface="Arial" charset="0"/>
            </a:endParaRPr>
          </a:p>
          <a:p>
            <a:pPr>
              <a:lnSpc>
                <a:spcPct val="80000"/>
              </a:lnSpc>
            </a:pPr>
            <a:endParaRPr lang="en-US" sz="2400" b="1" dirty="0">
              <a:latin typeface="Arial" charset="0"/>
              <a:ea typeface="ＭＳ Ｐゴシック" charset="0"/>
              <a:cs typeface="Arial" charset="0"/>
            </a:endParaRPr>
          </a:p>
        </p:txBody>
      </p:sp>
    </p:spTree>
    <p:extLst>
      <p:ext uri="{BB962C8B-B14F-4D97-AF65-F5344CB8AC3E}">
        <p14:creationId xmlns:p14="http://schemas.microsoft.com/office/powerpoint/2010/main" val="14186798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r>
              <a:rPr lang="en-US" sz="3200" dirty="0">
                <a:latin typeface="Arial" charset="0"/>
              </a:rPr>
              <a:t>Plotting Vectors: North</a:t>
            </a:r>
          </a:p>
        </p:txBody>
      </p:sp>
      <p:sp>
        <p:nvSpPr>
          <p:cNvPr id="67588" name="Rectangle 11"/>
          <p:cNvSpPr>
            <a:spLocks noGrp="1" noChangeArrowheads="1"/>
          </p:cNvSpPr>
          <p:nvPr>
            <p:ph type="body" idx="1"/>
          </p:nvPr>
        </p:nvSpPr>
        <p:spPr>
          <a:xfrm>
            <a:off x="-1" y="1167537"/>
            <a:ext cx="4445250" cy="5420588"/>
          </a:xfrm>
          <a:solidFill>
            <a:schemeClr val="bg1"/>
          </a:solidFill>
        </p:spPr>
        <p:txBody>
          <a:bodyPr/>
          <a:lstStyle/>
          <a:p>
            <a:pPr marL="0" indent="0">
              <a:lnSpc>
                <a:spcPct val="80000"/>
              </a:lnSpc>
              <a:buFont typeface="Arial" charset="0"/>
              <a:buNone/>
              <a:defRPr/>
            </a:pPr>
            <a:r>
              <a:rPr lang="en-US" sz="2800" b="1" dirty="0" smtClean="0">
                <a:latin typeface="Arial"/>
                <a:cs typeface="Arial"/>
              </a:rPr>
              <a:t>Step </a:t>
            </a:r>
            <a:r>
              <a:rPr lang="en-US" sz="2800" b="1" dirty="0">
                <a:latin typeface="Arial"/>
                <a:cs typeface="Arial"/>
              </a:rPr>
              <a:t>1.</a:t>
            </a:r>
            <a:r>
              <a:rPr lang="en-US" sz="2800" dirty="0">
                <a:latin typeface="Arial"/>
                <a:cs typeface="Arial"/>
              </a:rPr>
              <a:t> </a:t>
            </a:r>
            <a:r>
              <a:rPr lang="en-US" sz="2800" b="1" dirty="0">
                <a:latin typeface="Arial"/>
                <a:cs typeface="Arial"/>
              </a:rPr>
              <a:t>Draw</a:t>
            </a:r>
            <a:r>
              <a:rPr lang="en-US" sz="2800" dirty="0">
                <a:latin typeface="Arial"/>
                <a:cs typeface="Arial"/>
              </a:rPr>
              <a:t> the first vector arrow along the North axis with the tail at </a:t>
            </a:r>
            <a:r>
              <a:rPr lang="en-US" sz="2800" dirty="0" smtClean="0">
                <a:latin typeface="Arial"/>
                <a:cs typeface="Arial"/>
              </a:rPr>
              <a:t>0,0. </a:t>
            </a:r>
            <a:endParaRPr lang="en-US" sz="2800" dirty="0">
              <a:latin typeface="Arial"/>
              <a:ea typeface="ＭＳ Ｐゴシック" charset="0"/>
              <a:cs typeface="Arial"/>
            </a:endParaRPr>
          </a:p>
          <a:p>
            <a:pPr>
              <a:lnSpc>
                <a:spcPct val="80000"/>
              </a:lnSpc>
              <a:defRPr/>
            </a:pPr>
            <a:r>
              <a:rPr lang="en-US" sz="2400" dirty="0" smtClean="0">
                <a:latin typeface="Arial"/>
                <a:ea typeface="ＭＳ Ｐゴシック" charset="0"/>
                <a:cs typeface="Arial"/>
              </a:rPr>
              <a:t>GPS </a:t>
            </a:r>
            <a:r>
              <a:rPr lang="en-US" sz="2400" dirty="0">
                <a:latin typeface="Arial"/>
                <a:ea typeface="ＭＳ Ｐゴシック" charset="0"/>
                <a:cs typeface="Arial"/>
              </a:rPr>
              <a:t>Monument </a:t>
            </a:r>
            <a:r>
              <a:rPr lang="en-US" sz="2400" dirty="0" smtClean="0">
                <a:latin typeface="Arial"/>
                <a:ea typeface="ＭＳ Ｐゴシック" charset="0"/>
                <a:cs typeface="Arial"/>
              </a:rPr>
              <a:t>BEMT </a:t>
            </a:r>
            <a:r>
              <a:rPr lang="en-US" sz="2400" dirty="0">
                <a:latin typeface="Arial"/>
                <a:ea typeface="ＭＳ Ｐゴシック" charset="0"/>
                <a:cs typeface="Arial"/>
              </a:rPr>
              <a:t>has moved </a:t>
            </a:r>
            <a:r>
              <a:rPr lang="en-US" sz="2400" dirty="0" smtClean="0">
                <a:latin typeface="Arial"/>
                <a:ea typeface="ＭＳ Ｐゴシック" charset="0"/>
                <a:cs typeface="Arial"/>
              </a:rPr>
              <a:t>4.8 </a:t>
            </a:r>
            <a:r>
              <a:rPr lang="en-US" sz="2400" dirty="0">
                <a:latin typeface="Arial"/>
                <a:ea typeface="ＭＳ Ｐゴシック" charset="0"/>
                <a:cs typeface="Arial"/>
              </a:rPr>
              <a:t>mm to the North </a:t>
            </a:r>
            <a:r>
              <a:rPr lang="en-US" sz="2400" dirty="0" smtClean="0">
                <a:latin typeface="Arial"/>
                <a:ea typeface="ＭＳ Ｐゴシック" charset="0"/>
                <a:cs typeface="Arial"/>
              </a:rPr>
              <a:t>per </a:t>
            </a:r>
            <a:r>
              <a:rPr lang="en-US" sz="2400" dirty="0">
                <a:latin typeface="Arial"/>
                <a:ea typeface="ＭＳ Ｐゴシック" charset="0"/>
                <a:cs typeface="Arial"/>
              </a:rPr>
              <a:t>year</a:t>
            </a:r>
          </a:p>
          <a:p>
            <a:pPr>
              <a:lnSpc>
                <a:spcPct val="80000"/>
              </a:lnSpc>
              <a:defRPr/>
            </a:pPr>
            <a:r>
              <a:rPr lang="en-US" b="1" dirty="0" smtClean="0">
                <a:latin typeface="Arial"/>
                <a:ea typeface="ＭＳ Ｐゴシック" charset="0"/>
                <a:cs typeface="Arial"/>
              </a:rPr>
              <a:t>Draw </a:t>
            </a:r>
            <a:r>
              <a:rPr lang="en-US" b="1" dirty="0">
                <a:latin typeface="Arial"/>
                <a:ea typeface="ＭＳ Ｐゴシック" charset="0"/>
                <a:cs typeface="Arial"/>
              </a:rPr>
              <a:t>a vector arrow </a:t>
            </a:r>
            <a:r>
              <a:rPr lang="en-US" b="1" dirty="0" smtClean="0">
                <a:latin typeface="Arial"/>
                <a:ea typeface="ＭＳ Ｐゴシック" charset="0"/>
                <a:cs typeface="Arial"/>
              </a:rPr>
              <a:t>4.8 </a:t>
            </a:r>
            <a:r>
              <a:rPr lang="en-US" b="1" dirty="0">
                <a:latin typeface="Arial"/>
                <a:ea typeface="ＭＳ Ｐゴシック" charset="0"/>
                <a:cs typeface="Arial"/>
              </a:rPr>
              <a:t>blocks along the north axis.</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8470555" y="4506283"/>
            <a:ext cx="0" cy="59401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84687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en-US" sz="3200">
                <a:latin typeface="Arial" charset="0"/>
              </a:rPr>
              <a:t>Plotting Vectors: East</a:t>
            </a:r>
          </a:p>
        </p:txBody>
      </p:sp>
      <p:sp>
        <p:nvSpPr>
          <p:cNvPr id="68611" name="Rectangle 11"/>
          <p:cNvSpPr>
            <a:spLocks noGrp="1" noChangeArrowheads="1"/>
          </p:cNvSpPr>
          <p:nvPr>
            <p:ph type="body" idx="1"/>
          </p:nvPr>
        </p:nvSpPr>
        <p:spPr>
          <a:xfrm>
            <a:off x="0" y="1157297"/>
            <a:ext cx="4465733" cy="5513378"/>
          </a:xfrm>
          <a:solidFill>
            <a:schemeClr val="bg1"/>
          </a:solidFill>
        </p:spPr>
        <p:txBody>
          <a:bodyPr/>
          <a:lstStyle/>
          <a:p>
            <a:pPr marL="0" indent="0">
              <a:lnSpc>
                <a:spcPct val="80000"/>
              </a:lnSpc>
              <a:buFont typeface="Arial" charset="0"/>
              <a:buNone/>
              <a:defRPr/>
            </a:pPr>
            <a:r>
              <a:rPr lang="en-US" sz="2800" b="1" dirty="0" smtClean="0">
                <a:latin typeface="Arial"/>
                <a:cs typeface="Arial"/>
              </a:rPr>
              <a:t>Step </a:t>
            </a:r>
            <a:r>
              <a:rPr lang="en-US" sz="2800" b="1" dirty="0">
                <a:latin typeface="Arial"/>
                <a:cs typeface="Arial"/>
              </a:rPr>
              <a:t>2.</a:t>
            </a:r>
            <a:r>
              <a:rPr lang="en-US" sz="2800" dirty="0">
                <a:latin typeface="Arial"/>
                <a:cs typeface="Arial"/>
              </a:rPr>
              <a:t> </a:t>
            </a:r>
            <a:r>
              <a:rPr lang="en-US" sz="2800" b="1" dirty="0">
                <a:latin typeface="Arial"/>
                <a:cs typeface="Arial"/>
              </a:rPr>
              <a:t>Draw</a:t>
            </a:r>
            <a:r>
              <a:rPr lang="en-US" sz="2800" dirty="0">
                <a:latin typeface="Arial"/>
                <a:cs typeface="Arial"/>
              </a:rPr>
              <a:t> the east vector </a:t>
            </a:r>
            <a:r>
              <a:rPr lang="en-US" sz="2800" dirty="0" smtClean="0">
                <a:latin typeface="Arial"/>
                <a:cs typeface="Arial"/>
              </a:rPr>
              <a:t> from the end point of the North arrow. </a:t>
            </a:r>
          </a:p>
          <a:p>
            <a:pPr>
              <a:lnSpc>
                <a:spcPct val="80000"/>
              </a:lnSpc>
              <a:defRPr/>
            </a:pPr>
            <a:r>
              <a:rPr lang="en-US" sz="2800" dirty="0" smtClean="0">
                <a:latin typeface="Arial"/>
                <a:cs typeface="Arial"/>
              </a:rPr>
              <a:t>(</a:t>
            </a:r>
            <a:r>
              <a:rPr lang="en-US" sz="2800" dirty="0">
                <a:latin typeface="Arial"/>
                <a:cs typeface="Arial"/>
              </a:rPr>
              <a:t>Remember to draw vectors with negative values in the opposite direction.)</a:t>
            </a:r>
            <a:r>
              <a:rPr lang="en-US" sz="2800" dirty="0" smtClean="0">
                <a:latin typeface="Arial"/>
                <a:cs typeface="Arial"/>
              </a:rPr>
              <a:t> </a:t>
            </a:r>
          </a:p>
          <a:p>
            <a:pPr>
              <a:lnSpc>
                <a:spcPct val="80000"/>
              </a:lnSpc>
              <a:defRPr/>
            </a:pPr>
            <a:r>
              <a:rPr lang="en-US" b="1" dirty="0" smtClean="0">
                <a:latin typeface="Arial" charset="0"/>
                <a:ea typeface="ＭＳ Ｐゴシック" charset="0"/>
                <a:cs typeface="Arial" charset="0"/>
              </a:rPr>
              <a:t>Draw the </a:t>
            </a:r>
            <a:r>
              <a:rPr lang="en-US" b="1" dirty="0">
                <a:latin typeface="Arial" charset="0"/>
                <a:ea typeface="ＭＳ Ｐゴシック" charset="0"/>
                <a:cs typeface="Arial" charset="0"/>
              </a:rPr>
              <a:t>vector arrow </a:t>
            </a:r>
            <a:r>
              <a:rPr lang="en-US" b="1" baseline="30000" dirty="0" smtClean="0">
                <a:latin typeface="Arial" charset="0"/>
                <a:ea typeface="ＭＳ Ｐゴシック" charset="0"/>
                <a:cs typeface="Arial" charset="0"/>
              </a:rPr>
              <a:t>-</a:t>
            </a:r>
            <a:r>
              <a:rPr lang="en-US" b="1" dirty="0" smtClean="0">
                <a:latin typeface="Arial" charset="0"/>
                <a:ea typeface="ＭＳ Ｐゴシック" charset="0"/>
                <a:cs typeface="Arial" charset="0"/>
              </a:rPr>
              <a:t>5.2 blocks </a:t>
            </a:r>
            <a:r>
              <a:rPr lang="en-US" b="1" dirty="0">
                <a:latin typeface="Arial" charset="0"/>
                <a:ea typeface="ＭＳ Ｐゴシック" charset="0"/>
                <a:cs typeface="Arial" charset="0"/>
              </a:rPr>
              <a:t>(mm</a:t>
            </a:r>
            <a:r>
              <a:rPr lang="en-US" b="1" dirty="0" smtClean="0">
                <a:latin typeface="Arial" charset="0"/>
                <a:ea typeface="ＭＳ Ｐゴシック" charset="0"/>
                <a:cs typeface="Arial" charset="0"/>
              </a:rPr>
              <a:t>)</a:t>
            </a:r>
            <a:endParaRPr lang="en-US" b="1" dirty="0">
              <a:latin typeface="Arial" charset="0"/>
              <a:ea typeface="ＭＳ Ｐゴシック" charset="0"/>
              <a:cs typeface="Arial" charset="0"/>
            </a:endParaRP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8470555" y="4475559"/>
            <a:ext cx="0" cy="624736"/>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794549" y="4516521"/>
            <a:ext cx="676005"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29453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en-US" sz="3200">
                <a:latin typeface="Arial" charset="0"/>
              </a:rPr>
              <a:t>Adding the Vectors Together</a:t>
            </a:r>
          </a:p>
        </p:txBody>
      </p:sp>
      <p:sp>
        <p:nvSpPr>
          <p:cNvPr id="68611" name="Rectangle 11"/>
          <p:cNvSpPr>
            <a:spLocks noGrp="1" noChangeArrowheads="1"/>
          </p:cNvSpPr>
          <p:nvPr>
            <p:ph type="body" idx="1"/>
          </p:nvPr>
        </p:nvSpPr>
        <p:spPr>
          <a:xfrm>
            <a:off x="0" y="1177779"/>
            <a:ext cx="4594225" cy="5492895"/>
          </a:xfrm>
          <a:solidFill>
            <a:schemeClr val="bg1"/>
          </a:solidFill>
        </p:spPr>
        <p:txBody>
          <a:bodyPr/>
          <a:lstStyle/>
          <a:p>
            <a:pPr marL="0" indent="0">
              <a:buFont typeface="Arial" charset="0"/>
              <a:buNone/>
              <a:defRPr/>
            </a:pPr>
            <a:r>
              <a:rPr lang="en-US" sz="2800" b="1" dirty="0">
                <a:latin typeface="Arial"/>
                <a:cs typeface="Arial"/>
              </a:rPr>
              <a:t>Step 3.</a:t>
            </a:r>
            <a:r>
              <a:rPr lang="en-US" sz="2800" dirty="0">
                <a:latin typeface="Arial"/>
                <a:cs typeface="Arial"/>
              </a:rPr>
              <a:t> </a:t>
            </a:r>
            <a:r>
              <a:rPr lang="en-US" sz="2800" b="1" dirty="0">
                <a:latin typeface="Arial"/>
                <a:cs typeface="Arial"/>
              </a:rPr>
              <a:t>Add </a:t>
            </a:r>
            <a:r>
              <a:rPr lang="en-US" sz="2800" dirty="0">
                <a:latin typeface="Arial"/>
                <a:cs typeface="Arial"/>
              </a:rPr>
              <a:t>the vectors together by drawing </a:t>
            </a:r>
            <a:r>
              <a:rPr lang="en-US" sz="2800" dirty="0" smtClean="0">
                <a:latin typeface="Arial"/>
                <a:cs typeface="Arial"/>
              </a:rPr>
              <a:t>a new vector from the origin (0,0) to the end point of the East arrow.</a:t>
            </a:r>
          </a:p>
          <a:p>
            <a:pPr>
              <a:defRPr/>
            </a:pPr>
            <a:endParaRPr lang="en-US" sz="2800" dirty="0">
              <a:latin typeface="Arial"/>
              <a:cs typeface="Arial"/>
            </a:endParaRPr>
          </a:p>
          <a:p>
            <a:pPr>
              <a:defRPr/>
            </a:pPr>
            <a:r>
              <a:rPr lang="en-US" sz="2800" dirty="0" smtClean="0">
                <a:latin typeface="Arial"/>
                <a:cs typeface="Arial"/>
              </a:rPr>
              <a:t>This final vector shows the overall annual direction and distance of motion of the GPS station and the land beneath it. </a:t>
            </a:r>
          </a:p>
        </p:txBody>
      </p:sp>
      <p:grpSp>
        <p:nvGrpSpPr>
          <p:cNvPr id="4" name="Group 3"/>
          <p:cNvGrpSpPr/>
          <p:nvPr/>
        </p:nvGrpSpPr>
        <p:grpSpPr>
          <a:xfrm>
            <a:off x="4374516" y="1059160"/>
            <a:ext cx="4708026" cy="4572000"/>
            <a:chOff x="4374516" y="1059160"/>
            <a:chExt cx="4708026" cy="4572000"/>
          </a:xfrm>
        </p:grpSpPr>
        <p:pic>
          <p:nvPicPr>
            <p:cNvPr id="5"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V="1">
              <a:off x="8470555" y="4475559"/>
              <a:ext cx="0" cy="624736"/>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7794549" y="4516521"/>
              <a:ext cx="676005" cy="0"/>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7794549" y="4506283"/>
              <a:ext cx="674768" cy="58254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130358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8"/>
          <p:cNvSpPr>
            <a:spLocks noGrp="1"/>
          </p:cNvSpPr>
          <p:nvPr>
            <p:ph type="title" idx="4294967295"/>
          </p:nvPr>
        </p:nvSpPr>
        <p:spPr/>
        <p:txBody>
          <a:bodyPr/>
          <a:lstStyle/>
          <a:p>
            <a:r>
              <a:rPr lang="en-US">
                <a:latin typeface="Arial" charset="0"/>
              </a:rPr>
              <a:t>About Geodesy</a:t>
            </a:r>
          </a:p>
        </p:txBody>
      </p:sp>
      <p:sp>
        <p:nvSpPr>
          <p:cNvPr id="29698" name="Slide Number Placeholder 2"/>
          <p:cNvSpPr txBox="1">
            <a:spLocks noGrp="1"/>
          </p:cNvSpPr>
          <p:nvPr/>
        </p:nvSpPr>
        <p:spPr bwMode="auto">
          <a:xfrm>
            <a:off x="6553200" y="6589713"/>
            <a:ext cx="213360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E2F7310-090E-1645-A845-49C9D08BC66D}" type="slidenum">
              <a:rPr lang="en-US" sz="900">
                <a:solidFill>
                  <a:srgbClr val="898989"/>
                </a:solidFill>
              </a:rPr>
              <a:pPr algn="r" eaLnBrk="1" hangingPunct="1"/>
              <a:t>8</a:t>
            </a:fld>
            <a:endParaRPr lang="en-US" sz="900">
              <a:solidFill>
                <a:srgbClr val="898989"/>
              </a:solidFill>
            </a:endParaRPr>
          </a:p>
        </p:txBody>
      </p:sp>
      <p:sp>
        <p:nvSpPr>
          <p:cNvPr id="29699" name="Rectangle 3"/>
          <p:cNvSpPr>
            <a:spLocks noGrp="1" noChangeArrowheads="1"/>
          </p:cNvSpPr>
          <p:nvPr>
            <p:ph type="subTitle" idx="4294967295"/>
          </p:nvPr>
        </p:nvSpPr>
        <p:spPr>
          <a:xfrm>
            <a:off x="0" y="1219200"/>
            <a:ext cx="8181975" cy="2465388"/>
          </a:xfrm>
        </p:spPr>
        <p:txBody>
          <a:bodyPr/>
          <a:lstStyle/>
          <a:p>
            <a:pPr marL="0" indent="0" eaLnBrk="1" hangingPunct="1">
              <a:spcBef>
                <a:spcPct val="0"/>
              </a:spcBef>
              <a:buFontTx/>
              <a:buNone/>
            </a:pPr>
            <a:r>
              <a:rPr lang="en-US">
                <a:solidFill>
                  <a:srgbClr val="000000"/>
                </a:solidFill>
                <a:latin typeface="Calibri" charset="0"/>
                <a:ea typeface="ＭＳ Ｐゴシック" charset="0"/>
                <a:cs typeface="ＭＳ Ｐゴシック" charset="0"/>
              </a:rPr>
              <a:t>Geodesy is the science of …</a:t>
            </a:r>
          </a:p>
          <a:p>
            <a:pPr marL="0" indent="0" eaLnBrk="1" hangingPunct="1">
              <a:spcBef>
                <a:spcPct val="0"/>
              </a:spcBef>
              <a:buFontTx/>
              <a:buNone/>
            </a:pPr>
            <a:r>
              <a:rPr lang="en-US" b="1">
                <a:solidFill>
                  <a:srgbClr val="000000"/>
                </a:solidFill>
                <a:latin typeface="Calibri" charset="0"/>
                <a:ea typeface="ＭＳ Ｐゴシック" charset="0"/>
                <a:cs typeface="ＭＳ Ｐゴシック" charset="0"/>
              </a:rPr>
              <a:t>accurately measuring</a:t>
            </a:r>
            <a:r>
              <a:rPr lang="en-US">
                <a:solidFill>
                  <a:srgbClr val="000000"/>
                </a:solidFill>
                <a:latin typeface="Calibri" charset="0"/>
                <a:ea typeface="ＭＳ Ｐゴシック" charset="0"/>
                <a:cs typeface="ＭＳ Ｐゴシック" charset="0"/>
              </a:rPr>
              <a:t> the Earth</a:t>
            </a:r>
            <a:r>
              <a:rPr lang="ja-JP" altLang="en-US">
                <a:solidFill>
                  <a:srgbClr val="000000"/>
                </a:solidFill>
                <a:latin typeface="Calibri" charset="0"/>
                <a:ea typeface="ＭＳ Ｐゴシック" charset="0"/>
                <a:cs typeface="ＭＳ Ｐゴシック" charset="0"/>
              </a:rPr>
              <a:t>’</a:t>
            </a:r>
            <a:r>
              <a:rPr lang="en-US" altLang="ja-JP">
                <a:solidFill>
                  <a:srgbClr val="000000"/>
                </a:solidFill>
                <a:latin typeface="Calibri" charset="0"/>
                <a:ea typeface="ＭＳ Ｐゴシック" charset="0"/>
                <a:cs typeface="ＭＳ Ｐゴシック" charset="0"/>
              </a:rPr>
              <a:t>s </a:t>
            </a:r>
          </a:p>
          <a:p>
            <a:pPr marL="0" indent="0" eaLnBrk="1" hangingPunct="1">
              <a:spcBef>
                <a:spcPct val="0"/>
              </a:spcBef>
              <a:buFontTx/>
              <a:buNone/>
            </a:pPr>
            <a:r>
              <a:rPr lang="en-US" b="1">
                <a:solidFill>
                  <a:srgbClr val="000000"/>
                </a:solidFill>
                <a:latin typeface="Calibri" charset="0"/>
                <a:ea typeface="ＭＳ Ｐゴシック" charset="0"/>
                <a:cs typeface="ＭＳ Ｐゴシック" charset="0"/>
              </a:rPr>
              <a:t>	size, shape, orientation, 		  </a:t>
            </a:r>
          </a:p>
          <a:p>
            <a:pPr marL="0" indent="0" eaLnBrk="1" hangingPunct="1">
              <a:spcBef>
                <a:spcPct val="0"/>
              </a:spcBef>
              <a:buFontTx/>
              <a:buNone/>
            </a:pPr>
            <a:r>
              <a:rPr lang="en-US" b="1">
                <a:solidFill>
                  <a:srgbClr val="000000"/>
                </a:solidFill>
                <a:latin typeface="Calibri" charset="0"/>
                <a:ea typeface="ＭＳ Ｐゴシック" charset="0"/>
                <a:cs typeface="ＭＳ Ｐゴシック" charset="0"/>
              </a:rPr>
              <a:t>	    gravitational field</a:t>
            </a:r>
            <a:r>
              <a:rPr lang="en-US">
                <a:solidFill>
                  <a:srgbClr val="000000"/>
                </a:solidFill>
                <a:latin typeface="Calibri" charset="0"/>
                <a:ea typeface="ＭＳ Ｐゴシック" charset="0"/>
                <a:cs typeface="ＭＳ Ｐゴシック" charset="0"/>
              </a:rPr>
              <a:t> and</a:t>
            </a:r>
          </a:p>
          <a:p>
            <a:pPr marL="0" indent="0" eaLnBrk="1" hangingPunct="1">
              <a:spcBef>
                <a:spcPct val="0"/>
              </a:spcBef>
              <a:buFontTx/>
              <a:buNone/>
            </a:pPr>
            <a:r>
              <a:rPr lang="en-US">
                <a:solidFill>
                  <a:srgbClr val="000000"/>
                </a:solidFill>
                <a:latin typeface="Calibri" charset="0"/>
                <a:ea typeface="ＭＳ Ｐゴシック" charset="0"/>
                <a:cs typeface="ＭＳ Ｐゴシック" charset="0"/>
              </a:rPr>
              <a:t>		 the variations of these </a:t>
            </a:r>
            <a:r>
              <a:rPr lang="en-US" b="1">
                <a:solidFill>
                  <a:srgbClr val="000000"/>
                </a:solidFill>
                <a:latin typeface="Calibri" charset="0"/>
                <a:ea typeface="ＭＳ Ｐゴシック" charset="0"/>
                <a:cs typeface="ＭＳ Ｐゴシック" charset="0"/>
              </a:rPr>
              <a:t>with time</a:t>
            </a:r>
            <a:r>
              <a:rPr lang="en-US">
                <a:solidFill>
                  <a:srgbClr val="000000"/>
                </a:solidFill>
                <a:latin typeface="Calibri" charset="0"/>
                <a:ea typeface="ＭＳ Ｐゴシック" charset="0"/>
                <a:cs typeface="ＭＳ Ｐゴシック" charset="0"/>
              </a:rPr>
              <a:t>.   </a:t>
            </a:r>
          </a:p>
        </p:txBody>
      </p:sp>
      <p:sp>
        <p:nvSpPr>
          <p:cNvPr id="29700" name="Rectangle 4"/>
          <p:cNvSpPr>
            <a:spLocks noChangeArrowheads="1"/>
          </p:cNvSpPr>
          <p:nvPr/>
        </p:nvSpPr>
        <p:spPr bwMode="auto">
          <a:xfrm>
            <a:off x="533400" y="4419600"/>
            <a:ext cx="609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charset="0"/>
            </a:endParaRPr>
          </a:p>
        </p:txBody>
      </p:sp>
      <p:sp>
        <p:nvSpPr>
          <p:cNvPr id="29701"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charset="0"/>
            </a:endParaRPr>
          </a:p>
        </p:txBody>
      </p:sp>
      <p:pic>
        <p:nvPicPr>
          <p:cNvPr id="29702" name="Picture 6" descr="2005_gravity_color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644900"/>
            <a:ext cx="30861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7"/>
          <p:cNvSpPr txBox="1">
            <a:spLocks noChangeArrowheads="1"/>
          </p:cNvSpPr>
          <p:nvPr/>
        </p:nvSpPr>
        <p:spPr bwMode="auto">
          <a:xfrm>
            <a:off x="3957638" y="4230688"/>
            <a:ext cx="516731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Traditional Geodetic Application:</a:t>
            </a:r>
          </a:p>
          <a:p>
            <a:pPr eaLnBrk="1" hangingPunct="1"/>
            <a:r>
              <a:rPr lang="en-US" sz="3200"/>
              <a:t>Precise positioning of points on the surface of the Earth </a:t>
            </a:r>
          </a:p>
        </p:txBody>
      </p:sp>
    </p:spTree>
    <p:extLst>
      <p:ext uri="{BB962C8B-B14F-4D97-AF65-F5344CB8AC3E}">
        <p14:creationId xmlns:p14="http://schemas.microsoft.com/office/powerpoint/2010/main" val="376865302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4"/>
          <p:cNvSpPr>
            <a:spLocks noGrp="1" noChangeArrowheads="1"/>
          </p:cNvSpPr>
          <p:nvPr>
            <p:ph type="title"/>
          </p:nvPr>
        </p:nvSpPr>
        <p:spPr/>
        <p:txBody>
          <a:bodyPr/>
          <a:lstStyle/>
          <a:p>
            <a:r>
              <a:rPr lang="en-US" sz="3200">
                <a:latin typeface="Arial" charset="0"/>
              </a:rPr>
              <a:t>Adding the Vectors Together</a:t>
            </a:r>
          </a:p>
        </p:txBody>
      </p:sp>
      <p:sp>
        <p:nvSpPr>
          <p:cNvPr id="109570" name="Rectangle 15"/>
          <p:cNvSpPr>
            <a:spLocks noGrp="1" noChangeArrowheads="1"/>
          </p:cNvSpPr>
          <p:nvPr>
            <p:ph type="body" idx="1"/>
          </p:nvPr>
        </p:nvSpPr>
        <p:spPr>
          <a:xfrm>
            <a:off x="285750" y="1035050"/>
            <a:ext cx="8858250" cy="1957388"/>
          </a:xfrm>
          <a:solidFill>
            <a:schemeClr val="bg1"/>
          </a:solidFill>
        </p:spPr>
        <p:txBody>
          <a:bodyPr/>
          <a:lstStyle/>
          <a:p>
            <a:pPr>
              <a:lnSpc>
                <a:spcPct val="90000"/>
              </a:lnSpc>
            </a:pPr>
            <a:r>
              <a:rPr lang="en-US" sz="2100" dirty="0">
                <a:latin typeface="Arial" charset="0"/>
                <a:ea typeface="ＭＳ Ｐゴシック" charset="0"/>
                <a:cs typeface="Arial" charset="0"/>
              </a:rPr>
              <a:t>To add the vectors together, </a:t>
            </a:r>
            <a:r>
              <a:rPr lang="en-US" sz="2100" i="1" dirty="0">
                <a:latin typeface="Arial" charset="0"/>
                <a:ea typeface="ＭＳ Ｐゴシック" charset="0"/>
                <a:cs typeface="Arial" charset="0"/>
              </a:rPr>
              <a:t>mathematically</a:t>
            </a:r>
            <a:r>
              <a:rPr lang="en-US" sz="2100" dirty="0">
                <a:latin typeface="Arial" charset="0"/>
                <a:ea typeface="ＭＳ Ｐゴシック" charset="0"/>
                <a:cs typeface="Arial" charset="0"/>
              </a:rPr>
              <a:t>: </a:t>
            </a:r>
          </a:p>
          <a:p>
            <a:pPr>
              <a:lnSpc>
                <a:spcPct val="90000"/>
              </a:lnSpc>
            </a:pPr>
            <a:endParaRPr lang="en-US" sz="2100" dirty="0">
              <a:latin typeface="Arial" charset="0"/>
              <a:ea typeface="ＭＳ Ｐゴシック" charset="0"/>
              <a:cs typeface="Arial" charset="0"/>
            </a:endParaRPr>
          </a:p>
          <a:p>
            <a:pPr lvl="1">
              <a:lnSpc>
                <a:spcPct val="90000"/>
              </a:lnSpc>
            </a:pPr>
            <a:r>
              <a:rPr lang="en-US" sz="2000" dirty="0">
                <a:solidFill>
                  <a:srgbClr val="FF0000"/>
                </a:solidFill>
                <a:latin typeface="Arial" charset="0"/>
                <a:ea typeface="ＭＳ Ｐゴシック" charset="0"/>
                <a:cs typeface="Arial" charset="0"/>
              </a:rPr>
              <a:t>GPS Monument moves at: √x</a:t>
            </a:r>
            <a:r>
              <a:rPr lang="en-US" sz="2000" baseline="30000" dirty="0">
                <a:solidFill>
                  <a:srgbClr val="FF0000"/>
                </a:solidFill>
                <a:latin typeface="Arial" charset="0"/>
                <a:ea typeface="ＭＳ Ｐゴシック" charset="0"/>
                <a:cs typeface="Arial" charset="0"/>
              </a:rPr>
              <a:t>2</a:t>
            </a:r>
            <a:r>
              <a:rPr lang="en-US" sz="2000" dirty="0">
                <a:solidFill>
                  <a:srgbClr val="FF0000"/>
                </a:solidFill>
                <a:latin typeface="Arial" charset="0"/>
                <a:ea typeface="ＭＳ Ｐゴシック" charset="0"/>
                <a:cs typeface="Arial" charset="0"/>
              </a:rPr>
              <a:t> + </a:t>
            </a:r>
            <a:r>
              <a:rPr lang="en-US" sz="2000" b="1" baseline="30000" dirty="0">
                <a:solidFill>
                  <a:srgbClr val="FF0000"/>
                </a:solidFill>
                <a:latin typeface="Arial" charset="0"/>
                <a:ea typeface="ＭＳ Ｐゴシック" charset="0"/>
                <a:cs typeface="Arial" charset="0"/>
              </a:rPr>
              <a:t>-</a:t>
            </a:r>
            <a:r>
              <a:rPr lang="en-US" sz="2000" dirty="0">
                <a:solidFill>
                  <a:srgbClr val="FF0000"/>
                </a:solidFill>
                <a:latin typeface="Arial" charset="0"/>
                <a:ea typeface="ＭＳ Ｐゴシック" charset="0"/>
                <a:cs typeface="Arial" charset="0"/>
              </a:rPr>
              <a:t>y</a:t>
            </a:r>
            <a:r>
              <a:rPr lang="en-US" sz="2000" baseline="30000" dirty="0">
                <a:solidFill>
                  <a:srgbClr val="FF0000"/>
                </a:solidFill>
                <a:latin typeface="Arial" charset="0"/>
                <a:ea typeface="ＭＳ Ｐゴシック" charset="0"/>
                <a:cs typeface="Arial" charset="0"/>
              </a:rPr>
              <a:t>2 </a:t>
            </a:r>
            <a:r>
              <a:rPr lang="en-US" sz="2000" dirty="0">
                <a:solidFill>
                  <a:srgbClr val="FF0000"/>
                </a:solidFill>
                <a:latin typeface="Arial" charset="0"/>
                <a:ea typeface="ＭＳ Ｐゴシック" charset="0"/>
                <a:cs typeface="Arial" charset="0"/>
              </a:rPr>
              <a:t>= </a:t>
            </a:r>
            <a:r>
              <a:rPr lang="en-US" sz="2000" dirty="0" smtClean="0">
                <a:solidFill>
                  <a:srgbClr val="FF0000"/>
                </a:solidFill>
                <a:latin typeface="Arial" charset="0"/>
                <a:ea typeface="ＭＳ Ｐゴシック" charset="0"/>
                <a:cs typeface="Arial" charset="0"/>
              </a:rPr>
              <a:t>  7.1  </a:t>
            </a:r>
            <a:r>
              <a:rPr lang="en-US" sz="2000" dirty="0">
                <a:solidFill>
                  <a:srgbClr val="FF0000"/>
                </a:solidFill>
                <a:latin typeface="Arial" charset="0"/>
                <a:ea typeface="ＭＳ Ｐゴシック" charset="0"/>
                <a:cs typeface="Arial" charset="0"/>
              </a:rPr>
              <a:t>mm/</a:t>
            </a:r>
            <a:r>
              <a:rPr lang="en-US" sz="2000" dirty="0" err="1">
                <a:solidFill>
                  <a:srgbClr val="FF0000"/>
                </a:solidFill>
                <a:latin typeface="Arial" charset="0"/>
                <a:ea typeface="ＭＳ Ｐゴシック" charset="0"/>
                <a:cs typeface="Arial" charset="0"/>
              </a:rPr>
              <a:t>yr</a:t>
            </a:r>
            <a:r>
              <a:rPr lang="en-US" sz="2000" baseline="30000" dirty="0">
                <a:solidFill>
                  <a:srgbClr val="FF0000"/>
                </a:solidFill>
                <a:latin typeface="Arial" charset="0"/>
                <a:ea typeface="ＭＳ Ｐゴシック" charset="0"/>
                <a:cs typeface="Arial" charset="0"/>
              </a:rPr>
              <a:t>  </a:t>
            </a:r>
            <a:r>
              <a:rPr lang="en-US" sz="2000" dirty="0">
                <a:solidFill>
                  <a:srgbClr val="FF0000"/>
                </a:solidFill>
                <a:latin typeface="Arial" charset="0"/>
                <a:ea typeface="ＭＳ Ｐゴシック" charset="0"/>
                <a:cs typeface="Arial" charset="0"/>
              </a:rPr>
              <a:t>to the </a:t>
            </a:r>
            <a:r>
              <a:rPr lang="en-US" sz="2000" dirty="0" smtClean="0">
                <a:solidFill>
                  <a:srgbClr val="FF0000"/>
                </a:solidFill>
                <a:latin typeface="Arial" charset="0"/>
                <a:ea typeface="ＭＳ Ｐゴシック" charset="0"/>
                <a:cs typeface="Arial" charset="0"/>
              </a:rPr>
              <a:t>_Northwest_</a:t>
            </a:r>
            <a:endParaRPr lang="en-US" sz="2000" baseline="30000" dirty="0">
              <a:solidFill>
                <a:srgbClr val="FF0000"/>
              </a:solidFill>
              <a:latin typeface="Arial" charset="0"/>
              <a:ea typeface="ＭＳ Ｐゴシック" charset="0"/>
              <a:cs typeface="Arial" charset="0"/>
            </a:endParaRPr>
          </a:p>
        </p:txBody>
      </p:sp>
      <p:sp>
        <p:nvSpPr>
          <p:cNvPr id="109571" name="Line 16"/>
          <p:cNvSpPr>
            <a:spLocks noChangeShapeType="1"/>
          </p:cNvSpPr>
          <p:nvPr/>
        </p:nvSpPr>
        <p:spPr bwMode="auto">
          <a:xfrm>
            <a:off x="4322763" y="1768475"/>
            <a:ext cx="8032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5"/>
          <p:cNvGrpSpPr/>
          <p:nvPr/>
        </p:nvGrpSpPr>
        <p:grpSpPr>
          <a:xfrm>
            <a:off x="4435974" y="2286000"/>
            <a:ext cx="4708026" cy="4572000"/>
            <a:chOff x="4374516" y="1059160"/>
            <a:chExt cx="4708026" cy="4572000"/>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4516" y="1059160"/>
              <a:ext cx="470802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8470555" y="4475559"/>
              <a:ext cx="0" cy="624736"/>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794549" y="4516521"/>
              <a:ext cx="676005" cy="0"/>
            </a:xfrm>
            <a:prstGeom prst="straightConnector1">
              <a:avLst/>
            </a:prstGeom>
            <a:ln w="38100" cmpd="sng">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7794549" y="4506283"/>
              <a:ext cx="674768" cy="58254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85895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latin typeface="Arial" charset="0"/>
                <a:cs typeface="Arial" charset="0"/>
              </a:rPr>
              <a:t>Plot the vectors on the map</a:t>
            </a:r>
            <a:endParaRPr lang="en-US" dirty="0">
              <a:latin typeface="Arial" charset="0"/>
              <a:cs typeface="Arial" charset="0"/>
            </a:endParaRPr>
          </a:p>
        </p:txBody>
      </p:sp>
      <p:sp>
        <p:nvSpPr>
          <p:cNvPr id="162819" name="Rectangle 3"/>
          <p:cNvSpPr>
            <a:spLocks noGrp="1" noChangeArrowheads="1"/>
          </p:cNvSpPr>
          <p:nvPr>
            <p:ph type="body" idx="1"/>
          </p:nvPr>
        </p:nvSpPr>
        <p:spPr>
          <a:xfrm>
            <a:off x="6514236" y="1314450"/>
            <a:ext cx="2629765" cy="4935538"/>
          </a:xfrm>
          <a:solidFill>
            <a:srgbClr val="FFFFFF"/>
          </a:solidFill>
        </p:spPr>
        <p:txBody>
          <a:bodyPr/>
          <a:lstStyle/>
          <a:p>
            <a:pPr eaLnBrk="1" hangingPunct="1">
              <a:lnSpc>
                <a:spcPct val="80000"/>
              </a:lnSpc>
            </a:pPr>
            <a:r>
              <a:rPr lang="en-US" sz="2600" dirty="0">
                <a:latin typeface="Arial" charset="0"/>
                <a:ea typeface="ＭＳ Ｐゴシック" charset="0"/>
                <a:cs typeface="Arial" charset="0"/>
              </a:rPr>
              <a:t>BEMT:</a:t>
            </a:r>
          </a:p>
          <a:p>
            <a:pPr lvl="1" eaLnBrk="1" hangingPunct="1">
              <a:lnSpc>
                <a:spcPct val="80000"/>
              </a:lnSpc>
              <a:buFont typeface="Arial" charset="0"/>
              <a:buChar char="•"/>
            </a:pPr>
            <a:r>
              <a:rPr lang="en-US" sz="2400" b="1" dirty="0" smtClean="0">
                <a:solidFill>
                  <a:srgbClr val="FF0000"/>
                </a:solidFill>
                <a:latin typeface="Arial" charset="0"/>
                <a:ea typeface="ＭＳ Ｐゴシック" charset="0"/>
                <a:cs typeface="Arial" charset="0"/>
              </a:rPr>
              <a:t> 4.8 mm </a:t>
            </a:r>
            <a:r>
              <a:rPr lang="en-US" sz="2400" b="1" dirty="0">
                <a:solidFill>
                  <a:srgbClr val="FF0000"/>
                </a:solidFill>
                <a:latin typeface="Arial" charset="0"/>
                <a:ea typeface="ＭＳ Ｐゴシック" charset="0"/>
                <a:cs typeface="Arial" charset="0"/>
              </a:rPr>
              <a:t>N</a:t>
            </a:r>
          </a:p>
          <a:p>
            <a:pPr lvl="1" eaLnBrk="1" hangingPunct="1">
              <a:lnSpc>
                <a:spcPct val="80000"/>
              </a:lnSpc>
              <a:buFont typeface="Arial" charset="0"/>
              <a:buChar char="•"/>
            </a:pPr>
            <a:r>
              <a:rPr lang="en-US" sz="2400" b="1" dirty="0">
                <a:solidFill>
                  <a:srgbClr val="FF0000"/>
                </a:solidFill>
                <a:latin typeface="Arial" charset="0"/>
                <a:ea typeface="ＭＳ Ｐゴシック" charset="0"/>
                <a:cs typeface="Arial" charset="0"/>
              </a:rPr>
              <a:t>-</a:t>
            </a:r>
            <a:r>
              <a:rPr lang="en-US" sz="2400" b="1" dirty="0" smtClean="0">
                <a:solidFill>
                  <a:srgbClr val="FF0000"/>
                </a:solidFill>
                <a:latin typeface="Arial" charset="0"/>
                <a:ea typeface="ＭＳ Ｐゴシック" charset="0"/>
                <a:cs typeface="Arial" charset="0"/>
              </a:rPr>
              <a:t>5.2 mm </a:t>
            </a:r>
            <a:r>
              <a:rPr lang="en-US" sz="2400" b="1" dirty="0">
                <a:solidFill>
                  <a:srgbClr val="FF0000"/>
                </a:solidFill>
                <a:latin typeface="Arial" charset="0"/>
                <a:ea typeface="ＭＳ Ｐゴシック" charset="0"/>
                <a:cs typeface="Arial" charset="0"/>
              </a:rPr>
              <a:t>E</a:t>
            </a:r>
          </a:p>
          <a:p>
            <a:pPr lvl="1" eaLnBrk="1" hangingPunct="1">
              <a:lnSpc>
                <a:spcPct val="80000"/>
              </a:lnSpc>
            </a:pPr>
            <a:endParaRPr lang="en-US" sz="2400" b="1" dirty="0">
              <a:solidFill>
                <a:srgbClr val="FF0000"/>
              </a:solidFill>
              <a:latin typeface="Arial" charset="0"/>
              <a:ea typeface="ＭＳ Ｐゴシック" charset="0"/>
              <a:cs typeface="Arial" charset="0"/>
            </a:endParaRPr>
          </a:p>
          <a:p>
            <a:pPr eaLnBrk="1" hangingPunct="1">
              <a:lnSpc>
                <a:spcPct val="80000"/>
              </a:lnSpc>
            </a:pPr>
            <a:r>
              <a:rPr lang="en-US" sz="2600" dirty="0">
                <a:latin typeface="Arial" charset="0"/>
                <a:ea typeface="ＭＳ Ｐゴシック" charset="0"/>
                <a:cs typeface="Arial" charset="0"/>
              </a:rPr>
              <a:t>SBCC:</a:t>
            </a:r>
          </a:p>
          <a:p>
            <a:pPr lvl="1" eaLnBrk="1" hangingPunct="1">
              <a:lnSpc>
                <a:spcPct val="80000"/>
              </a:lnSpc>
              <a:buFont typeface="Arial" charset="0"/>
              <a:buChar char="•"/>
            </a:pPr>
            <a:r>
              <a:rPr lang="en-US" sz="2400" b="1" dirty="0" smtClean="0">
                <a:solidFill>
                  <a:srgbClr val="FF0000"/>
                </a:solidFill>
                <a:latin typeface="Arial" charset="0"/>
                <a:ea typeface="ＭＳ Ｐゴシック" charset="0"/>
                <a:cs typeface="Arial" charset="0"/>
              </a:rPr>
              <a:t> 27.2 mm </a:t>
            </a:r>
            <a:r>
              <a:rPr lang="en-US" sz="2400" b="1" dirty="0">
                <a:solidFill>
                  <a:srgbClr val="FF0000"/>
                </a:solidFill>
                <a:latin typeface="Arial" charset="0"/>
                <a:ea typeface="ＭＳ Ｐゴシック" charset="0"/>
                <a:cs typeface="Arial" charset="0"/>
              </a:rPr>
              <a:t>N</a:t>
            </a:r>
          </a:p>
          <a:p>
            <a:pPr lvl="1" eaLnBrk="1" hangingPunct="1">
              <a:lnSpc>
                <a:spcPct val="80000"/>
              </a:lnSpc>
              <a:buFont typeface="Arial" charset="0"/>
              <a:buChar char="•"/>
            </a:pPr>
            <a:r>
              <a:rPr lang="en-US" sz="2400" b="1" dirty="0">
                <a:solidFill>
                  <a:srgbClr val="FF0000"/>
                </a:solidFill>
                <a:latin typeface="Arial" charset="0"/>
                <a:ea typeface="ＭＳ Ｐゴシック" charset="0"/>
                <a:cs typeface="Arial" charset="0"/>
              </a:rPr>
              <a:t>-</a:t>
            </a:r>
            <a:r>
              <a:rPr lang="en-US" sz="2400" b="1" dirty="0" smtClean="0">
                <a:solidFill>
                  <a:srgbClr val="FF0000"/>
                </a:solidFill>
                <a:latin typeface="Arial" charset="0"/>
                <a:ea typeface="ＭＳ Ｐゴシック" charset="0"/>
                <a:cs typeface="Arial" charset="0"/>
              </a:rPr>
              <a:t>27.8 mm </a:t>
            </a:r>
            <a:r>
              <a:rPr lang="en-US" sz="2400" b="1" dirty="0">
                <a:solidFill>
                  <a:srgbClr val="FF0000"/>
                </a:solidFill>
                <a:latin typeface="Arial" charset="0"/>
                <a:ea typeface="ＭＳ Ｐゴシック" charset="0"/>
                <a:cs typeface="Arial" charset="0"/>
              </a:rPr>
              <a:t>E</a:t>
            </a:r>
          </a:p>
          <a:p>
            <a:pPr marL="457200" lvl="1" indent="0" eaLnBrk="1" hangingPunct="1">
              <a:lnSpc>
                <a:spcPct val="80000"/>
              </a:lnSpc>
              <a:buNone/>
            </a:pPr>
            <a:endParaRPr lang="en-US" sz="2400" b="1" dirty="0">
              <a:solidFill>
                <a:srgbClr val="FF0000"/>
              </a:solidFill>
              <a:latin typeface="Arial" charset="0"/>
              <a:ea typeface="ＭＳ Ｐゴシック" charset="0"/>
              <a:cs typeface="Arial" charset="0"/>
            </a:endParaRPr>
          </a:p>
        </p:txBody>
      </p:sp>
      <p:grpSp>
        <p:nvGrpSpPr>
          <p:cNvPr id="25604" name="Group 16"/>
          <p:cNvGrpSpPr>
            <a:grpSpLocks/>
          </p:cNvGrpSpPr>
          <p:nvPr/>
        </p:nvGrpSpPr>
        <p:grpSpPr bwMode="auto">
          <a:xfrm>
            <a:off x="0" y="1025525"/>
            <a:ext cx="6919913" cy="5832475"/>
            <a:chOff x="0" y="646"/>
            <a:chExt cx="4359" cy="3674"/>
          </a:xfrm>
        </p:grpSpPr>
        <p:pic>
          <p:nvPicPr>
            <p:cNvPr id="25605" name="Picture 5"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
              <a:ext cx="4359"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5"/>
            <p:cNvSpPr>
              <a:spLocks noChangeArrowheads="1"/>
            </p:cNvSpPr>
            <p:nvPr/>
          </p:nvSpPr>
          <p:spPr bwMode="auto">
            <a:xfrm>
              <a:off x="0" y="646"/>
              <a:ext cx="4346" cy="3674"/>
            </a:xfrm>
            <a:prstGeom prst="rect">
              <a:avLst/>
            </a:prstGeom>
            <a:solidFill>
              <a:srgbClr val="C9D1D5">
                <a:alpha val="23137"/>
              </a:srgbClr>
            </a:solidFill>
            <a:ln w="9525">
              <a:solidFill>
                <a:schemeClr val="tx1"/>
              </a:solidFill>
              <a:miter lim="800000"/>
              <a:headEnd/>
              <a:tailEnd/>
            </a:ln>
          </p:spPr>
          <p:txBody>
            <a:bodyPr wrap="none" anchor="ctr"/>
            <a:lstStyle/>
            <a:p>
              <a:endParaRPr lang="en-US"/>
            </a:p>
          </p:txBody>
        </p:sp>
        <p:sp>
          <p:nvSpPr>
            <p:cNvPr id="25607" name="Text Box 10"/>
            <p:cNvSpPr txBox="1">
              <a:spLocks noChangeArrowheads="1"/>
            </p:cNvSpPr>
            <p:nvPr/>
          </p:nvSpPr>
          <p:spPr bwMode="auto">
            <a:xfrm>
              <a:off x="2121" y="3119"/>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solidFill>
                    <a:srgbClr val="FF0000"/>
                  </a:solidFill>
                </a:rPr>
                <a:t>SBCC</a:t>
              </a:r>
            </a:p>
          </p:txBody>
        </p:sp>
        <p:sp>
          <p:nvSpPr>
            <p:cNvPr id="25608" name="Text Box 11"/>
            <p:cNvSpPr txBox="1">
              <a:spLocks noChangeArrowheads="1"/>
            </p:cNvSpPr>
            <p:nvPr/>
          </p:nvSpPr>
          <p:spPr bwMode="auto">
            <a:xfrm>
              <a:off x="3612" y="2545"/>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grpSp>
      <p:sp>
        <p:nvSpPr>
          <p:cNvPr id="11" name="Rectangle 15"/>
          <p:cNvSpPr>
            <a:spLocks noChangeArrowheads="1"/>
          </p:cNvSpPr>
          <p:nvPr/>
        </p:nvSpPr>
        <p:spPr bwMode="auto">
          <a:xfrm>
            <a:off x="4126586" y="4759441"/>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2" name="Rectangle 15"/>
          <p:cNvSpPr>
            <a:spLocks noChangeArrowheads="1"/>
          </p:cNvSpPr>
          <p:nvPr/>
        </p:nvSpPr>
        <p:spPr bwMode="auto">
          <a:xfrm>
            <a:off x="5488392" y="4309078"/>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087866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8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28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28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28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8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6514236" y="1314450"/>
            <a:ext cx="2629765" cy="4935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pPr>
            <a:r>
              <a:rPr lang="en-US" sz="2600" dirty="0" smtClean="0">
                <a:latin typeface="Arial" charset="0"/>
                <a:ea typeface="ＭＳ Ｐゴシック" charset="0"/>
                <a:cs typeface="Arial" charset="0"/>
              </a:rPr>
              <a:t>BEMT:</a:t>
            </a:r>
          </a:p>
          <a:p>
            <a:pPr lvl="1" eaLnBrk="1" hangingPunct="1">
              <a:lnSpc>
                <a:spcPct val="80000"/>
              </a:lnSpc>
              <a:buFont typeface="Arial" charset="0"/>
              <a:buChar char="•"/>
            </a:pPr>
            <a:r>
              <a:rPr lang="en-US" sz="2400" b="1" dirty="0" smtClean="0">
                <a:solidFill>
                  <a:srgbClr val="FF0000"/>
                </a:solidFill>
                <a:latin typeface="Arial" charset="0"/>
                <a:ea typeface="ＭＳ Ｐゴシック" charset="0"/>
                <a:cs typeface="Arial" charset="0"/>
              </a:rPr>
              <a:t> 4.8 mm N</a:t>
            </a:r>
          </a:p>
          <a:p>
            <a:pPr lvl="1" eaLnBrk="1" hangingPunct="1">
              <a:lnSpc>
                <a:spcPct val="80000"/>
              </a:lnSpc>
              <a:buFont typeface="Arial" charset="0"/>
              <a:buChar char="•"/>
            </a:pPr>
            <a:r>
              <a:rPr lang="en-US" sz="2400" b="1" dirty="0" smtClean="0">
                <a:solidFill>
                  <a:srgbClr val="FF0000"/>
                </a:solidFill>
                <a:latin typeface="Arial" charset="0"/>
                <a:ea typeface="ＭＳ Ｐゴシック" charset="0"/>
                <a:cs typeface="Arial" charset="0"/>
              </a:rPr>
              <a:t>-5.2 mm E</a:t>
            </a:r>
          </a:p>
          <a:p>
            <a:pPr lvl="1" eaLnBrk="1" hangingPunct="1">
              <a:lnSpc>
                <a:spcPct val="80000"/>
              </a:lnSpc>
            </a:pPr>
            <a:endParaRPr lang="en-US" sz="2400" b="1" dirty="0" smtClean="0">
              <a:solidFill>
                <a:srgbClr val="FF0000"/>
              </a:solidFill>
              <a:latin typeface="Arial" charset="0"/>
              <a:ea typeface="ＭＳ Ｐゴシック" charset="0"/>
              <a:cs typeface="Arial" charset="0"/>
            </a:endParaRPr>
          </a:p>
          <a:p>
            <a:pPr eaLnBrk="1" hangingPunct="1">
              <a:lnSpc>
                <a:spcPct val="80000"/>
              </a:lnSpc>
            </a:pPr>
            <a:r>
              <a:rPr lang="en-US" sz="2600" dirty="0" smtClean="0">
                <a:latin typeface="Arial" charset="0"/>
                <a:ea typeface="ＭＳ Ｐゴシック" charset="0"/>
                <a:cs typeface="Arial" charset="0"/>
              </a:rPr>
              <a:t>SBCC:</a:t>
            </a:r>
          </a:p>
          <a:p>
            <a:pPr lvl="1" eaLnBrk="1" hangingPunct="1">
              <a:lnSpc>
                <a:spcPct val="80000"/>
              </a:lnSpc>
              <a:buFont typeface="Arial" charset="0"/>
              <a:buChar char="•"/>
            </a:pPr>
            <a:r>
              <a:rPr lang="en-US" sz="2400" b="1" dirty="0" smtClean="0">
                <a:solidFill>
                  <a:srgbClr val="FF0000"/>
                </a:solidFill>
                <a:latin typeface="Arial" charset="0"/>
                <a:ea typeface="ＭＳ Ｐゴシック" charset="0"/>
                <a:cs typeface="Arial" charset="0"/>
              </a:rPr>
              <a:t> 27.2 mm N</a:t>
            </a:r>
          </a:p>
          <a:p>
            <a:pPr lvl="1" eaLnBrk="1" hangingPunct="1">
              <a:lnSpc>
                <a:spcPct val="80000"/>
              </a:lnSpc>
              <a:buFont typeface="Arial" charset="0"/>
              <a:buChar char="•"/>
            </a:pPr>
            <a:r>
              <a:rPr lang="en-US" sz="2400" b="1" dirty="0" smtClean="0">
                <a:solidFill>
                  <a:srgbClr val="FF0000"/>
                </a:solidFill>
                <a:latin typeface="Arial" charset="0"/>
                <a:ea typeface="ＭＳ Ｐゴシック" charset="0"/>
                <a:cs typeface="Arial" charset="0"/>
              </a:rPr>
              <a:t>-27.8 mm E</a:t>
            </a:r>
          </a:p>
          <a:p>
            <a:pPr marL="457200" lvl="1" indent="0" eaLnBrk="1" hangingPunct="1">
              <a:lnSpc>
                <a:spcPct val="80000"/>
              </a:lnSpc>
              <a:buFont typeface="Wingdings" charset="0"/>
              <a:buNone/>
            </a:pPr>
            <a:endParaRPr lang="en-US" sz="2400" b="1" dirty="0">
              <a:solidFill>
                <a:srgbClr val="FF0000"/>
              </a:solidFill>
              <a:latin typeface="Arial" charset="0"/>
              <a:ea typeface="ＭＳ Ｐゴシック" charset="0"/>
              <a:cs typeface="Arial" charset="0"/>
            </a:endParaRPr>
          </a:p>
        </p:txBody>
      </p:sp>
      <p:grpSp>
        <p:nvGrpSpPr>
          <p:cNvPr id="25604" name="Group 16"/>
          <p:cNvGrpSpPr>
            <a:grpSpLocks/>
          </p:cNvGrpSpPr>
          <p:nvPr/>
        </p:nvGrpSpPr>
        <p:grpSpPr bwMode="auto">
          <a:xfrm>
            <a:off x="0" y="1025525"/>
            <a:ext cx="6919913" cy="5832475"/>
            <a:chOff x="0" y="646"/>
            <a:chExt cx="4359" cy="3674"/>
          </a:xfrm>
        </p:grpSpPr>
        <p:pic>
          <p:nvPicPr>
            <p:cNvPr id="25605" name="Picture 5"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
              <a:ext cx="4359"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5"/>
            <p:cNvSpPr>
              <a:spLocks noChangeArrowheads="1"/>
            </p:cNvSpPr>
            <p:nvPr/>
          </p:nvSpPr>
          <p:spPr bwMode="auto">
            <a:xfrm>
              <a:off x="0" y="646"/>
              <a:ext cx="4346" cy="3674"/>
            </a:xfrm>
            <a:prstGeom prst="rect">
              <a:avLst/>
            </a:prstGeom>
            <a:solidFill>
              <a:srgbClr val="C9D1D5">
                <a:alpha val="23137"/>
              </a:srgbClr>
            </a:solidFill>
            <a:ln w="9525">
              <a:solidFill>
                <a:schemeClr val="tx1"/>
              </a:solidFill>
              <a:miter lim="800000"/>
              <a:headEnd/>
              <a:tailEnd/>
            </a:ln>
          </p:spPr>
          <p:txBody>
            <a:bodyPr wrap="none" anchor="ctr"/>
            <a:lstStyle/>
            <a:p>
              <a:endParaRPr lang="en-US"/>
            </a:p>
          </p:txBody>
        </p:sp>
        <p:sp>
          <p:nvSpPr>
            <p:cNvPr id="25607" name="Text Box 10"/>
            <p:cNvSpPr txBox="1">
              <a:spLocks noChangeArrowheads="1"/>
            </p:cNvSpPr>
            <p:nvPr/>
          </p:nvSpPr>
          <p:spPr bwMode="auto">
            <a:xfrm>
              <a:off x="2121" y="3119"/>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solidFill>
                    <a:srgbClr val="FF0000"/>
                  </a:solidFill>
                </a:rPr>
                <a:t>SBCC</a:t>
              </a:r>
            </a:p>
          </p:txBody>
        </p:sp>
        <p:sp>
          <p:nvSpPr>
            <p:cNvPr id="25608" name="Text Box 11"/>
            <p:cNvSpPr txBox="1">
              <a:spLocks noChangeArrowheads="1"/>
            </p:cNvSpPr>
            <p:nvPr/>
          </p:nvSpPr>
          <p:spPr bwMode="auto">
            <a:xfrm>
              <a:off x="3612" y="2545"/>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5609" name="Line 13"/>
            <p:cNvSpPr>
              <a:spLocks noChangeShapeType="1"/>
            </p:cNvSpPr>
            <p:nvPr/>
          </p:nvSpPr>
          <p:spPr bwMode="auto">
            <a:xfrm rot="18900000" flipV="1">
              <a:off x="2104" y="1745"/>
              <a:ext cx="0" cy="14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0" name="Line 14"/>
            <p:cNvSpPr>
              <a:spLocks noChangeShapeType="1"/>
            </p:cNvSpPr>
            <p:nvPr/>
          </p:nvSpPr>
          <p:spPr bwMode="auto">
            <a:xfrm rot="18900000" flipV="1">
              <a:off x="3374" y="2456"/>
              <a:ext cx="0" cy="2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602" name="Rectangle 2"/>
          <p:cNvSpPr>
            <a:spLocks noGrp="1" noChangeArrowheads="1"/>
          </p:cNvSpPr>
          <p:nvPr>
            <p:ph type="title"/>
          </p:nvPr>
        </p:nvSpPr>
        <p:spPr/>
        <p:txBody>
          <a:bodyPr/>
          <a:lstStyle/>
          <a:p>
            <a:pPr eaLnBrk="1" hangingPunct="1"/>
            <a:r>
              <a:rPr lang="en-US">
                <a:latin typeface="Arial" charset="0"/>
                <a:cs typeface="Arial" charset="0"/>
              </a:rPr>
              <a:t>Velocity of Plates</a:t>
            </a:r>
          </a:p>
        </p:txBody>
      </p:sp>
      <p:sp>
        <p:nvSpPr>
          <p:cNvPr id="11" name="Rectangle 15"/>
          <p:cNvSpPr>
            <a:spLocks noChangeArrowheads="1"/>
          </p:cNvSpPr>
          <p:nvPr/>
        </p:nvSpPr>
        <p:spPr bwMode="auto">
          <a:xfrm>
            <a:off x="3330192" y="4738957"/>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2" name="Rectangle 15"/>
          <p:cNvSpPr>
            <a:spLocks noChangeArrowheads="1"/>
          </p:cNvSpPr>
          <p:nvPr/>
        </p:nvSpPr>
        <p:spPr bwMode="auto">
          <a:xfrm>
            <a:off x="4691998" y="4288594"/>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p:txBody>
          <a:bodyPr/>
          <a:lstStyle/>
          <a:p>
            <a:pPr eaLnBrk="1" hangingPunct="1"/>
            <a:r>
              <a:rPr lang="en-US" dirty="0">
                <a:latin typeface="Arial" charset="0"/>
                <a:cs typeface="Arial" charset="0"/>
              </a:rPr>
              <a:t>Velocity of </a:t>
            </a:r>
            <a:r>
              <a:rPr lang="en-US" dirty="0" smtClean="0">
                <a:latin typeface="Arial" charset="0"/>
                <a:cs typeface="Arial" charset="0"/>
              </a:rPr>
              <a:t>Plates: </a:t>
            </a:r>
            <a:br>
              <a:rPr lang="en-US" dirty="0" smtClean="0">
                <a:latin typeface="Arial" charset="0"/>
                <a:cs typeface="Arial" charset="0"/>
              </a:rPr>
            </a:br>
            <a:r>
              <a:rPr lang="en-US" dirty="0" smtClean="0">
                <a:latin typeface="Arial" charset="0"/>
                <a:cs typeface="Arial" charset="0"/>
              </a:rPr>
              <a:t>Adding the Vectors</a:t>
            </a:r>
            <a:endParaRPr lang="en-US" dirty="0">
              <a:latin typeface="Arial" charset="0"/>
              <a:cs typeface="Arial" charset="0"/>
            </a:endParaRPr>
          </a:p>
        </p:txBody>
      </p:sp>
      <p:sp>
        <p:nvSpPr>
          <p:cNvPr id="26627" name="Rectangle 5"/>
          <p:cNvSpPr>
            <a:spLocks noGrp="1" noChangeArrowheads="1"/>
          </p:cNvSpPr>
          <p:nvPr>
            <p:ph type="body" idx="1"/>
          </p:nvPr>
        </p:nvSpPr>
        <p:spPr>
          <a:xfrm>
            <a:off x="5961852" y="1314450"/>
            <a:ext cx="3122489" cy="5543550"/>
          </a:xfrm>
        </p:spPr>
        <p:txBody>
          <a:bodyPr/>
          <a:lstStyle/>
          <a:p>
            <a:pPr eaLnBrk="1" hangingPunct="1">
              <a:lnSpc>
                <a:spcPct val="80000"/>
              </a:lnSpc>
            </a:pPr>
            <a:r>
              <a:rPr lang="en-US" sz="2600" dirty="0">
                <a:latin typeface="Arial" charset="0"/>
                <a:ea typeface="ＭＳ Ｐゴシック" charset="0"/>
                <a:cs typeface="Arial" charset="0"/>
              </a:rPr>
              <a:t>BEMT:</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4.8 mm N</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-5.2 mm E</a:t>
            </a:r>
          </a:p>
          <a:p>
            <a:pPr marL="400050" lvl="1" indent="0" eaLnBrk="1" hangingPunct="1">
              <a:lnSpc>
                <a:spcPct val="80000"/>
              </a:lnSpc>
              <a:buNone/>
            </a:pPr>
            <a:r>
              <a:rPr lang="en-US" sz="2600" b="1" dirty="0" smtClean="0">
                <a:solidFill>
                  <a:srgbClr val="FF0000"/>
                </a:solidFill>
                <a:latin typeface="Arial" charset="0"/>
                <a:ea typeface="ＭＳ Ｐゴシック" charset="0"/>
                <a:cs typeface="Arial" charset="0"/>
              </a:rPr>
              <a:t>= 7.1 </a:t>
            </a:r>
            <a:r>
              <a:rPr lang="en-US" sz="2600" b="1" dirty="0">
                <a:solidFill>
                  <a:srgbClr val="FF0000"/>
                </a:solidFill>
                <a:latin typeface="Arial" charset="0"/>
                <a:ea typeface="ＭＳ Ｐゴシック" charset="0"/>
                <a:cs typeface="Arial" charset="0"/>
              </a:rPr>
              <a:t>mm/</a:t>
            </a:r>
            <a:r>
              <a:rPr lang="en-US" sz="2600" b="1" dirty="0" err="1">
                <a:solidFill>
                  <a:srgbClr val="FF0000"/>
                </a:solidFill>
                <a:latin typeface="Arial" charset="0"/>
                <a:ea typeface="ＭＳ Ｐゴシック" charset="0"/>
                <a:cs typeface="Arial" charset="0"/>
              </a:rPr>
              <a:t>yr</a:t>
            </a:r>
            <a:r>
              <a:rPr lang="en-US" sz="2600" b="1" dirty="0">
                <a:solidFill>
                  <a:srgbClr val="FF0000"/>
                </a:solidFill>
                <a:latin typeface="Arial" charset="0"/>
                <a:ea typeface="ＭＳ Ｐゴシック" charset="0"/>
                <a:cs typeface="Arial" charset="0"/>
              </a:rPr>
              <a:t> to the northwest</a:t>
            </a:r>
          </a:p>
          <a:p>
            <a:pPr eaLnBrk="1" hangingPunct="1">
              <a:lnSpc>
                <a:spcPct val="80000"/>
              </a:lnSpc>
              <a:buFontTx/>
              <a:buNone/>
            </a:pPr>
            <a:endParaRPr lang="en-US" sz="2600" b="1" dirty="0">
              <a:solidFill>
                <a:srgbClr val="FF0000"/>
              </a:solidFill>
              <a:latin typeface="Arial" charset="0"/>
              <a:ea typeface="ＭＳ Ｐゴシック" charset="0"/>
              <a:cs typeface="Arial" charset="0"/>
            </a:endParaRPr>
          </a:p>
          <a:p>
            <a:pPr eaLnBrk="1" hangingPunct="1">
              <a:lnSpc>
                <a:spcPct val="80000"/>
              </a:lnSpc>
            </a:pPr>
            <a:r>
              <a:rPr lang="en-US" sz="2600" dirty="0">
                <a:latin typeface="Arial" charset="0"/>
                <a:ea typeface="ＭＳ Ｐゴシック" charset="0"/>
                <a:cs typeface="Arial" charset="0"/>
              </a:rPr>
              <a:t>SBCC:</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 27.2 mm N</a:t>
            </a:r>
          </a:p>
          <a:p>
            <a:pPr marL="457200" lvl="1" indent="0" eaLnBrk="1" hangingPunct="1">
              <a:lnSpc>
                <a:spcPct val="80000"/>
              </a:lnSpc>
              <a:buNone/>
            </a:pPr>
            <a:r>
              <a:rPr lang="en-US" sz="2600" b="1" dirty="0">
                <a:solidFill>
                  <a:srgbClr val="FF0000"/>
                </a:solidFill>
                <a:latin typeface="Arial" charset="0"/>
                <a:ea typeface="ＭＳ Ｐゴシック" charset="0"/>
                <a:cs typeface="Arial" charset="0"/>
              </a:rPr>
              <a:t>-27.8 mm E</a:t>
            </a:r>
          </a:p>
          <a:p>
            <a:pPr marL="400050" lvl="1" indent="0" eaLnBrk="1" hangingPunct="1">
              <a:lnSpc>
                <a:spcPct val="80000"/>
              </a:lnSpc>
              <a:buNone/>
            </a:pPr>
            <a:r>
              <a:rPr lang="en-US" sz="2600" b="1" dirty="0" smtClean="0">
                <a:solidFill>
                  <a:srgbClr val="FF0000"/>
                </a:solidFill>
                <a:latin typeface="Arial" charset="0"/>
                <a:ea typeface="ＭＳ Ｐゴシック" charset="0"/>
                <a:cs typeface="Arial" charset="0"/>
              </a:rPr>
              <a:t> = 38 </a:t>
            </a:r>
            <a:r>
              <a:rPr lang="en-US" sz="2600" b="1" dirty="0">
                <a:solidFill>
                  <a:srgbClr val="FF0000"/>
                </a:solidFill>
                <a:latin typeface="Arial" charset="0"/>
                <a:ea typeface="ＭＳ Ｐゴシック" charset="0"/>
                <a:cs typeface="Arial" charset="0"/>
              </a:rPr>
              <a:t>mm/</a:t>
            </a:r>
            <a:r>
              <a:rPr lang="en-US" sz="2600" b="1" dirty="0" err="1">
                <a:solidFill>
                  <a:srgbClr val="FF0000"/>
                </a:solidFill>
                <a:latin typeface="Arial" charset="0"/>
                <a:ea typeface="ＭＳ Ｐゴシック" charset="0"/>
                <a:cs typeface="Arial" charset="0"/>
              </a:rPr>
              <a:t>yr</a:t>
            </a:r>
            <a:r>
              <a:rPr lang="en-US" sz="2600" b="1" dirty="0">
                <a:solidFill>
                  <a:srgbClr val="FF0000"/>
                </a:solidFill>
                <a:latin typeface="Arial" charset="0"/>
                <a:ea typeface="ＭＳ Ｐゴシック" charset="0"/>
                <a:cs typeface="Arial" charset="0"/>
              </a:rPr>
              <a:t> to the northwest</a:t>
            </a:r>
          </a:p>
        </p:txBody>
      </p:sp>
      <p:grpSp>
        <p:nvGrpSpPr>
          <p:cNvPr id="26628" name="Group 12"/>
          <p:cNvGrpSpPr>
            <a:grpSpLocks/>
          </p:cNvGrpSpPr>
          <p:nvPr/>
        </p:nvGrpSpPr>
        <p:grpSpPr bwMode="auto">
          <a:xfrm>
            <a:off x="-925513" y="1025525"/>
            <a:ext cx="6919913" cy="5832475"/>
            <a:chOff x="0" y="646"/>
            <a:chExt cx="4359" cy="3674"/>
          </a:xfrm>
        </p:grpSpPr>
        <p:pic>
          <p:nvPicPr>
            <p:cNvPr id="26630" name="Picture 2"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
              <a:ext cx="4359"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4"/>
            <p:cNvSpPr>
              <a:spLocks noChangeArrowheads="1"/>
            </p:cNvSpPr>
            <p:nvPr/>
          </p:nvSpPr>
          <p:spPr bwMode="auto">
            <a:xfrm>
              <a:off x="0" y="646"/>
              <a:ext cx="4346" cy="3674"/>
            </a:xfrm>
            <a:prstGeom prst="rect">
              <a:avLst/>
            </a:prstGeom>
            <a:solidFill>
              <a:srgbClr val="C9D1D5">
                <a:alpha val="23137"/>
              </a:srgbClr>
            </a:solidFill>
            <a:ln w="9525">
              <a:solidFill>
                <a:schemeClr val="tx1"/>
              </a:solidFill>
              <a:miter lim="800000"/>
              <a:headEnd/>
              <a:tailEnd/>
            </a:ln>
          </p:spPr>
          <p:txBody>
            <a:bodyPr wrap="none" anchor="ctr"/>
            <a:lstStyle/>
            <a:p>
              <a:pPr algn="ctr"/>
              <a:endParaRPr lang="en-US"/>
            </a:p>
          </p:txBody>
        </p:sp>
        <p:sp>
          <p:nvSpPr>
            <p:cNvPr id="26632" name="Text Box 6"/>
            <p:cNvSpPr txBox="1">
              <a:spLocks noChangeArrowheads="1"/>
            </p:cNvSpPr>
            <p:nvPr/>
          </p:nvSpPr>
          <p:spPr bwMode="auto">
            <a:xfrm>
              <a:off x="2121" y="3119"/>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SBCC</a:t>
              </a:r>
            </a:p>
          </p:txBody>
        </p:sp>
        <p:sp>
          <p:nvSpPr>
            <p:cNvPr id="26633" name="Text Box 7"/>
            <p:cNvSpPr txBox="1">
              <a:spLocks noChangeArrowheads="1"/>
            </p:cNvSpPr>
            <p:nvPr/>
          </p:nvSpPr>
          <p:spPr bwMode="auto">
            <a:xfrm>
              <a:off x="3612" y="2545"/>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6634" name="Line 8"/>
            <p:cNvSpPr>
              <a:spLocks noChangeShapeType="1"/>
            </p:cNvSpPr>
            <p:nvPr/>
          </p:nvSpPr>
          <p:spPr bwMode="auto">
            <a:xfrm rot="18900000" flipV="1">
              <a:off x="2104" y="1745"/>
              <a:ext cx="0" cy="14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5" name="Line 9"/>
            <p:cNvSpPr>
              <a:spLocks noChangeShapeType="1"/>
            </p:cNvSpPr>
            <p:nvPr/>
          </p:nvSpPr>
          <p:spPr bwMode="auto">
            <a:xfrm rot="18900000" flipV="1">
              <a:off x="3374" y="2456"/>
              <a:ext cx="0" cy="2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6629" name="Text Box 11"/>
          <p:cNvSpPr txBox="1">
            <a:spLocks noChangeArrowheads="1"/>
          </p:cNvSpPr>
          <p:nvPr/>
        </p:nvSpPr>
        <p:spPr bwMode="auto">
          <a:xfrm>
            <a:off x="617538" y="6211888"/>
            <a:ext cx="54229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SBCC is moving ~5 times more quickly than BEMT.</a:t>
            </a:r>
          </a:p>
        </p:txBody>
      </p:sp>
      <p:sp>
        <p:nvSpPr>
          <p:cNvPr id="12" name="Rectangle 15"/>
          <p:cNvSpPr>
            <a:spLocks noChangeArrowheads="1"/>
          </p:cNvSpPr>
          <p:nvPr/>
        </p:nvSpPr>
        <p:spPr bwMode="auto">
          <a:xfrm>
            <a:off x="3248248" y="4738957"/>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3" name="Rectangle 15"/>
          <p:cNvSpPr>
            <a:spLocks noChangeArrowheads="1"/>
          </p:cNvSpPr>
          <p:nvPr/>
        </p:nvSpPr>
        <p:spPr bwMode="auto">
          <a:xfrm>
            <a:off x="4610054" y="4288594"/>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p:txBody>
          <a:bodyPr/>
          <a:lstStyle/>
          <a:p>
            <a:pPr eaLnBrk="1" hangingPunct="1"/>
            <a:r>
              <a:rPr lang="en-US" sz="3200" dirty="0" smtClean="0">
                <a:latin typeface="Arial" charset="0"/>
                <a:cs typeface="Arial" charset="0"/>
              </a:rPr>
              <a:t>Wait </a:t>
            </a:r>
            <a:r>
              <a:rPr lang="en-US" sz="3200" dirty="0">
                <a:latin typeface="Arial" charset="0"/>
                <a:cs typeface="Arial" charset="0"/>
              </a:rPr>
              <a:t>a minute</a:t>
            </a:r>
            <a:r>
              <a:rPr lang="en-US" sz="3200" dirty="0" smtClean="0">
                <a:latin typeface="Arial" charset="0"/>
                <a:cs typeface="Arial" charset="0"/>
              </a:rPr>
              <a:t>! </a:t>
            </a:r>
            <a:br>
              <a:rPr lang="en-US" sz="3200" dirty="0" smtClean="0">
                <a:latin typeface="Arial" charset="0"/>
                <a:cs typeface="Arial" charset="0"/>
              </a:rPr>
            </a:br>
            <a:r>
              <a:rPr lang="en-US" sz="3200" dirty="0" smtClean="0">
                <a:latin typeface="Arial" charset="0"/>
                <a:cs typeface="Arial" charset="0"/>
              </a:rPr>
              <a:t>This </a:t>
            </a:r>
            <a:r>
              <a:rPr lang="en-US" sz="3200" dirty="0">
                <a:latin typeface="Arial" charset="0"/>
                <a:cs typeface="Arial" charset="0"/>
              </a:rPr>
              <a:t>Is a Transform Fault! </a:t>
            </a:r>
            <a:r>
              <a:rPr lang="en-US" sz="3200" dirty="0" smtClean="0">
                <a:latin typeface="Arial" charset="0"/>
                <a:cs typeface="Arial" charset="0"/>
              </a:rPr>
              <a:t> </a:t>
            </a:r>
            <a:endParaRPr lang="en-US" sz="3200" dirty="0">
              <a:latin typeface="Arial" charset="0"/>
              <a:cs typeface="Arial" charset="0"/>
            </a:endParaRPr>
          </a:p>
        </p:txBody>
      </p:sp>
      <p:sp>
        <p:nvSpPr>
          <p:cNvPr id="175109" name="Rectangle 5"/>
          <p:cNvSpPr>
            <a:spLocks noGrp="1" noChangeArrowheads="1"/>
          </p:cNvSpPr>
          <p:nvPr>
            <p:ph type="body" idx="1"/>
          </p:nvPr>
        </p:nvSpPr>
        <p:spPr>
          <a:xfrm>
            <a:off x="6142038" y="1314450"/>
            <a:ext cx="2892425" cy="5543550"/>
          </a:xfrm>
        </p:spPr>
        <p:txBody>
          <a:bodyPr/>
          <a:lstStyle/>
          <a:p>
            <a:pPr marL="0" indent="0" eaLnBrk="1" hangingPunct="1">
              <a:lnSpc>
                <a:spcPct val="90000"/>
              </a:lnSpc>
              <a:buFontTx/>
              <a:buNone/>
            </a:pPr>
            <a:r>
              <a:rPr lang="en-US" dirty="0" smtClean="0">
                <a:latin typeface="Arial" charset="0"/>
                <a:cs typeface="Arial" charset="0"/>
              </a:rPr>
              <a:t>Why are the vectors pointing in the same direction?</a:t>
            </a:r>
            <a:endParaRPr lang="en-US" sz="2400" b="1" dirty="0">
              <a:solidFill>
                <a:srgbClr val="FF0000"/>
              </a:solidFill>
              <a:latin typeface="Calibri" charset="0"/>
              <a:ea typeface="ＭＳ Ｐゴシック" charset="0"/>
              <a:cs typeface="ＭＳ Ｐゴシック" charset="0"/>
            </a:endParaRPr>
          </a:p>
        </p:txBody>
      </p:sp>
      <p:sp>
        <p:nvSpPr>
          <p:cNvPr id="27658" name="Text Box 10"/>
          <p:cNvSpPr txBox="1">
            <a:spLocks noChangeArrowheads="1"/>
          </p:cNvSpPr>
          <p:nvPr/>
        </p:nvSpPr>
        <p:spPr bwMode="auto">
          <a:xfrm>
            <a:off x="490538" y="6270625"/>
            <a:ext cx="5422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SBCC is moving ~5 times more quickly than BEMT.</a:t>
            </a:r>
          </a:p>
        </p:txBody>
      </p:sp>
      <p:grpSp>
        <p:nvGrpSpPr>
          <p:cNvPr id="18" name="Group 12"/>
          <p:cNvGrpSpPr>
            <a:grpSpLocks/>
          </p:cNvGrpSpPr>
          <p:nvPr/>
        </p:nvGrpSpPr>
        <p:grpSpPr bwMode="auto">
          <a:xfrm>
            <a:off x="-925513" y="1025525"/>
            <a:ext cx="6919913" cy="5832475"/>
            <a:chOff x="0" y="646"/>
            <a:chExt cx="4359" cy="3674"/>
          </a:xfrm>
        </p:grpSpPr>
        <p:pic>
          <p:nvPicPr>
            <p:cNvPr id="19" name="Picture 2"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
              <a:ext cx="4359"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p:cNvSpPr>
              <a:spLocks noChangeArrowheads="1"/>
            </p:cNvSpPr>
            <p:nvPr/>
          </p:nvSpPr>
          <p:spPr bwMode="auto">
            <a:xfrm>
              <a:off x="0" y="646"/>
              <a:ext cx="4346" cy="3674"/>
            </a:xfrm>
            <a:prstGeom prst="rect">
              <a:avLst/>
            </a:prstGeom>
            <a:solidFill>
              <a:srgbClr val="C9D1D5">
                <a:alpha val="23137"/>
              </a:srgbClr>
            </a:solidFill>
            <a:ln w="9525">
              <a:solidFill>
                <a:schemeClr val="tx1"/>
              </a:solidFill>
              <a:miter lim="800000"/>
              <a:headEnd/>
              <a:tailEnd/>
            </a:ln>
          </p:spPr>
          <p:txBody>
            <a:bodyPr wrap="none" anchor="ctr"/>
            <a:lstStyle/>
            <a:p>
              <a:pPr algn="ctr"/>
              <a:endParaRPr lang="en-US"/>
            </a:p>
          </p:txBody>
        </p:sp>
        <p:sp>
          <p:nvSpPr>
            <p:cNvPr id="21" name="Text Box 6"/>
            <p:cNvSpPr txBox="1">
              <a:spLocks noChangeArrowheads="1"/>
            </p:cNvSpPr>
            <p:nvPr/>
          </p:nvSpPr>
          <p:spPr bwMode="auto">
            <a:xfrm>
              <a:off x="2121" y="3119"/>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SBCC</a:t>
              </a:r>
            </a:p>
          </p:txBody>
        </p:sp>
        <p:sp>
          <p:nvSpPr>
            <p:cNvPr id="22" name="Text Box 7"/>
            <p:cNvSpPr txBox="1">
              <a:spLocks noChangeArrowheads="1"/>
            </p:cNvSpPr>
            <p:nvPr/>
          </p:nvSpPr>
          <p:spPr bwMode="auto">
            <a:xfrm>
              <a:off x="3612" y="2545"/>
              <a:ext cx="52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3" name="Line 8"/>
            <p:cNvSpPr>
              <a:spLocks noChangeShapeType="1"/>
            </p:cNvSpPr>
            <p:nvPr/>
          </p:nvSpPr>
          <p:spPr bwMode="auto">
            <a:xfrm rot="18900000" flipV="1">
              <a:off x="2104" y="1745"/>
              <a:ext cx="0" cy="14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9"/>
            <p:cNvSpPr>
              <a:spLocks noChangeShapeType="1"/>
            </p:cNvSpPr>
            <p:nvPr/>
          </p:nvSpPr>
          <p:spPr bwMode="auto">
            <a:xfrm rot="18900000" flipV="1">
              <a:off x="3374" y="2456"/>
              <a:ext cx="0" cy="2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 name="Text Box 11"/>
          <p:cNvSpPr txBox="1">
            <a:spLocks noChangeArrowheads="1"/>
          </p:cNvSpPr>
          <p:nvPr/>
        </p:nvSpPr>
        <p:spPr bwMode="auto">
          <a:xfrm>
            <a:off x="617538" y="6211888"/>
            <a:ext cx="54229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SBCC is moving ~5 times more quickly than BEMT.</a:t>
            </a:r>
          </a:p>
        </p:txBody>
      </p:sp>
      <p:sp>
        <p:nvSpPr>
          <p:cNvPr id="13" name="Rectangle 15"/>
          <p:cNvSpPr>
            <a:spLocks noChangeArrowheads="1"/>
          </p:cNvSpPr>
          <p:nvPr/>
        </p:nvSpPr>
        <p:spPr bwMode="auto">
          <a:xfrm>
            <a:off x="3258491" y="4728715"/>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4" name="Rectangle 15"/>
          <p:cNvSpPr>
            <a:spLocks noChangeArrowheads="1"/>
          </p:cNvSpPr>
          <p:nvPr/>
        </p:nvSpPr>
        <p:spPr bwMode="auto">
          <a:xfrm>
            <a:off x="4620297" y="4278352"/>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038225"/>
            <a:ext cx="691991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p:txBody>
          <a:bodyPr/>
          <a:lstStyle/>
          <a:p>
            <a:pPr eaLnBrk="1" hangingPunct="1"/>
            <a:r>
              <a:rPr lang="en-US" sz="3200" dirty="0" smtClean="0">
                <a:latin typeface="Arial" charset="0"/>
                <a:cs typeface="Arial" charset="0"/>
              </a:rPr>
              <a:t>This </a:t>
            </a:r>
            <a:r>
              <a:rPr lang="en-US" sz="3200" dirty="0">
                <a:latin typeface="Arial" charset="0"/>
                <a:cs typeface="Arial" charset="0"/>
              </a:rPr>
              <a:t>Is a Transform Fault!</a:t>
            </a:r>
          </a:p>
        </p:txBody>
      </p:sp>
      <p:sp>
        <p:nvSpPr>
          <p:cNvPr id="27652" name="Rectangle 4"/>
          <p:cNvSpPr>
            <a:spLocks noChangeArrowheads="1"/>
          </p:cNvSpPr>
          <p:nvPr/>
        </p:nvSpPr>
        <p:spPr bwMode="auto">
          <a:xfrm>
            <a:off x="-831850" y="1025525"/>
            <a:ext cx="6899275" cy="5832475"/>
          </a:xfrm>
          <a:prstGeom prst="rect">
            <a:avLst/>
          </a:prstGeom>
          <a:solidFill>
            <a:srgbClr val="C9D1D5">
              <a:alpha val="23137"/>
            </a:srgbClr>
          </a:solidFill>
          <a:ln w="9525">
            <a:solidFill>
              <a:schemeClr val="tx1"/>
            </a:solidFill>
            <a:miter lim="800000"/>
            <a:headEnd/>
            <a:tailEnd/>
          </a:ln>
        </p:spPr>
        <p:txBody>
          <a:bodyPr wrap="none" anchor="ctr"/>
          <a:lstStyle/>
          <a:p>
            <a:pPr algn="ctr"/>
            <a:endParaRPr lang="en-US"/>
          </a:p>
        </p:txBody>
      </p:sp>
      <p:sp>
        <p:nvSpPr>
          <p:cNvPr id="175109" name="Rectangle 5"/>
          <p:cNvSpPr>
            <a:spLocks noGrp="1" noChangeArrowheads="1"/>
          </p:cNvSpPr>
          <p:nvPr>
            <p:ph type="body" idx="1"/>
          </p:nvPr>
        </p:nvSpPr>
        <p:spPr>
          <a:xfrm>
            <a:off x="6142038" y="1314450"/>
            <a:ext cx="2892425" cy="5543550"/>
          </a:xfrm>
        </p:spPr>
        <p:txBody>
          <a:bodyPr/>
          <a:lstStyle/>
          <a:p>
            <a:pPr eaLnBrk="1" hangingPunct="1">
              <a:lnSpc>
                <a:spcPct val="90000"/>
              </a:lnSpc>
              <a:buFontTx/>
              <a:buNone/>
            </a:pPr>
            <a:r>
              <a:rPr lang="en-US" sz="3100" dirty="0">
                <a:latin typeface="Arial" charset="0"/>
                <a:ea typeface="ＭＳ Ｐゴシック" charset="0"/>
                <a:cs typeface="Arial" charset="0"/>
              </a:rPr>
              <a:t>Huh? </a:t>
            </a:r>
            <a:r>
              <a:rPr lang="en-US" sz="2400" dirty="0">
                <a:latin typeface="Arial" charset="0"/>
                <a:ea typeface="ＭＳ Ｐゴシック" charset="0"/>
                <a:cs typeface="Arial" charset="0"/>
              </a:rPr>
              <a:t>Remember, these velocities are relative to the </a:t>
            </a:r>
            <a:r>
              <a:rPr lang="en-US" sz="2400" b="1" dirty="0">
                <a:latin typeface="Arial" charset="0"/>
                <a:ea typeface="ＭＳ Ｐゴシック" charset="0"/>
                <a:cs typeface="Arial" charset="0"/>
              </a:rPr>
              <a:t>North American Reference Frame:</a:t>
            </a:r>
          </a:p>
          <a:p>
            <a:pPr eaLnBrk="1" hangingPunct="1">
              <a:lnSpc>
                <a:spcPct val="90000"/>
              </a:lnSpc>
            </a:pPr>
            <a:r>
              <a:rPr lang="en-US" sz="2000" dirty="0">
                <a:latin typeface="Arial" charset="0"/>
                <a:ea typeface="ＭＳ Ｐゴシック" charset="0"/>
                <a:cs typeface="Arial" charset="0"/>
              </a:rPr>
              <a:t>BEMT </a:t>
            </a:r>
            <a:r>
              <a:rPr lang="en-US" sz="2000" b="1" dirty="0">
                <a:solidFill>
                  <a:srgbClr val="FF0000"/>
                </a:solidFill>
                <a:latin typeface="Arial" charset="0"/>
                <a:ea typeface="ＭＳ Ｐゴシック" charset="0"/>
                <a:cs typeface="Arial" charset="0"/>
              </a:rPr>
              <a:t>= ~</a:t>
            </a:r>
            <a:r>
              <a:rPr lang="en-US" sz="2000" b="1" dirty="0" smtClean="0">
                <a:solidFill>
                  <a:srgbClr val="FF0000"/>
                </a:solidFill>
                <a:latin typeface="Arial" charset="0"/>
                <a:ea typeface="ＭＳ Ｐゴシック" charset="0"/>
                <a:cs typeface="Arial" charset="0"/>
              </a:rPr>
              <a:t>7.1 </a:t>
            </a:r>
            <a:r>
              <a:rPr lang="en-US" sz="2000" b="1" dirty="0">
                <a:solidFill>
                  <a:srgbClr val="FF0000"/>
                </a:solidFill>
                <a:latin typeface="Arial" charset="0"/>
                <a:ea typeface="ＭＳ Ｐゴシック" charset="0"/>
                <a:cs typeface="Arial" charset="0"/>
              </a:rPr>
              <a:t>mm/</a:t>
            </a:r>
            <a:r>
              <a:rPr lang="en-US" sz="2000" b="1" dirty="0" err="1">
                <a:solidFill>
                  <a:srgbClr val="FF0000"/>
                </a:solidFill>
                <a:latin typeface="Arial" charset="0"/>
                <a:ea typeface="ＭＳ Ｐゴシック" charset="0"/>
                <a:cs typeface="Arial" charset="0"/>
              </a:rPr>
              <a:t>yr</a:t>
            </a:r>
            <a:r>
              <a:rPr lang="en-US" sz="2000" b="1" dirty="0">
                <a:solidFill>
                  <a:srgbClr val="FF0000"/>
                </a:solidFill>
                <a:latin typeface="Arial" charset="0"/>
                <a:ea typeface="ＭＳ Ｐゴシック" charset="0"/>
                <a:cs typeface="Arial" charset="0"/>
              </a:rPr>
              <a:t> to the northwest</a:t>
            </a:r>
          </a:p>
          <a:p>
            <a:pPr eaLnBrk="1" hangingPunct="1">
              <a:lnSpc>
                <a:spcPct val="90000"/>
              </a:lnSpc>
            </a:pPr>
            <a:r>
              <a:rPr lang="en-US" sz="2000" dirty="0">
                <a:latin typeface="Arial" charset="0"/>
                <a:ea typeface="ＭＳ Ｐゴシック" charset="0"/>
                <a:cs typeface="Arial" charset="0"/>
              </a:rPr>
              <a:t>SBCC </a:t>
            </a:r>
            <a:r>
              <a:rPr lang="en-US" sz="2000" b="1" dirty="0">
                <a:solidFill>
                  <a:srgbClr val="FF0000"/>
                </a:solidFill>
                <a:latin typeface="Arial" charset="0"/>
                <a:ea typeface="ＭＳ Ｐゴシック" charset="0"/>
                <a:cs typeface="Arial" charset="0"/>
              </a:rPr>
              <a:t>= ~38 mm/</a:t>
            </a:r>
            <a:r>
              <a:rPr lang="en-US" sz="2000" b="1" dirty="0" err="1">
                <a:solidFill>
                  <a:srgbClr val="FF0000"/>
                </a:solidFill>
                <a:latin typeface="Arial" charset="0"/>
                <a:ea typeface="ＭＳ Ｐゴシック" charset="0"/>
                <a:cs typeface="Arial" charset="0"/>
              </a:rPr>
              <a:t>yr</a:t>
            </a:r>
            <a:r>
              <a:rPr lang="en-US" sz="2000" b="1" dirty="0">
                <a:solidFill>
                  <a:srgbClr val="FF0000"/>
                </a:solidFill>
                <a:latin typeface="Arial" charset="0"/>
                <a:ea typeface="ＭＳ Ｐゴシック" charset="0"/>
                <a:cs typeface="Arial" charset="0"/>
              </a:rPr>
              <a:t> to the northwest</a:t>
            </a:r>
          </a:p>
          <a:p>
            <a:pPr eaLnBrk="1" hangingPunct="1">
              <a:lnSpc>
                <a:spcPct val="90000"/>
              </a:lnSpc>
            </a:pPr>
            <a:endParaRPr lang="en-US" sz="2000" b="1" dirty="0">
              <a:solidFill>
                <a:srgbClr val="FF0000"/>
              </a:solidFill>
              <a:latin typeface="Arial" charset="0"/>
              <a:ea typeface="ＭＳ Ｐゴシック" charset="0"/>
              <a:cs typeface="Arial" charset="0"/>
            </a:endParaRPr>
          </a:p>
          <a:p>
            <a:pPr eaLnBrk="1" hangingPunct="1">
              <a:lnSpc>
                <a:spcPct val="90000"/>
              </a:lnSpc>
              <a:buFontTx/>
              <a:buNone/>
            </a:pPr>
            <a:r>
              <a:rPr lang="en-US" sz="2400" dirty="0">
                <a:latin typeface="Arial" charset="0"/>
                <a:ea typeface="ＭＳ Ｐゴシック" charset="0"/>
                <a:cs typeface="Arial" charset="0"/>
              </a:rPr>
              <a:t>Imagine you are on a three-lane highway, driving in the middle lane…</a:t>
            </a:r>
          </a:p>
          <a:p>
            <a:pPr eaLnBrk="1" hangingPunct="1">
              <a:lnSpc>
                <a:spcPct val="90000"/>
              </a:lnSpc>
            </a:pPr>
            <a:endParaRPr lang="en-US" sz="2400" b="1" dirty="0">
              <a:solidFill>
                <a:srgbClr val="FF0000"/>
              </a:solidFill>
              <a:latin typeface="Calibri" charset="0"/>
              <a:ea typeface="ＭＳ Ｐゴシック" charset="0"/>
              <a:cs typeface="ＭＳ Ｐゴシック" charset="0"/>
            </a:endParaRPr>
          </a:p>
          <a:p>
            <a:pPr eaLnBrk="1" hangingPunct="1">
              <a:lnSpc>
                <a:spcPct val="90000"/>
              </a:lnSpc>
            </a:pPr>
            <a:endParaRPr lang="en-US" sz="2400" b="1" dirty="0">
              <a:solidFill>
                <a:srgbClr val="FF0000"/>
              </a:solidFill>
              <a:latin typeface="Calibri" charset="0"/>
              <a:ea typeface="ＭＳ Ｐゴシック" charset="0"/>
              <a:cs typeface="ＭＳ Ｐゴシック" charset="0"/>
            </a:endParaRPr>
          </a:p>
        </p:txBody>
      </p:sp>
      <p:sp>
        <p:nvSpPr>
          <p:cNvPr id="27654" name="Text Box 6"/>
          <p:cNvSpPr txBox="1">
            <a:spLocks noChangeArrowheads="1"/>
          </p:cNvSpPr>
          <p:nvPr/>
        </p:nvSpPr>
        <p:spPr bwMode="auto">
          <a:xfrm>
            <a:off x="2535238" y="4951413"/>
            <a:ext cx="8318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SBCC</a:t>
            </a:r>
          </a:p>
        </p:txBody>
      </p:sp>
      <p:sp>
        <p:nvSpPr>
          <p:cNvPr id="27655" name="Text Box 7"/>
          <p:cNvSpPr txBox="1">
            <a:spLocks noChangeArrowheads="1"/>
          </p:cNvSpPr>
          <p:nvPr/>
        </p:nvSpPr>
        <p:spPr bwMode="auto">
          <a:xfrm>
            <a:off x="4902200" y="4040188"/>
            <a:ext cx="8318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0000"/>
                </a:solidFill>
              </a:rPr>
              <a:t>BEMT</a:t>
            </a:r>
          </a:p>
        </p:txBody>
      </p:sp>
      <p:sp>
        <p:nvSpPr>
          <p:cNvPr id="27656" name="Line 8"/>
          <p:cNvSpPr>
            <a:spLocks noChangeShapeType="1"/>
          </p:cNvSpPr>
          <p:nvPr/>
        </p:nvSpPr>
        <p:spPr bwMode="auto">
          <a:xfrm rot="18900000" flipV="1">
            <a:off x="2974975" y="3897313"/>
            <a:ext cx="12700" cy="9588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7" name="Line 9"/>
          <p:cNvSpPr>
            <a:spLocks noChangeShapeType="1"/>
          </p:cNvSpPr>
          <p:nvPr/>
        </p:nvSpPr>
        <p:spPr bwMode="auto">
          <a:xfrm rot="18900000" flipH="1">
            <a:off x="5029994" y="4199731"/>
            <a:ext cx="38100" cy="9667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8" name="Text Box 10"/>
          <p:cNvSpPr txBox="1">
            <a:spLocks noChangeArrowheads="1"/>
          </p:cNvSpPr>
          <p:nvPr/>
        </p:nvSpPr>
        <p:spPr bwMode="auto">
          <a:xfrm>
            <a:off x="490538" y="6270625"/>
            <a:ext cx="5422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SBCC is moving ~5 times more quickly than BEMT.</a:t>
            </a:r>
          </a:p>
        </p:txBody>
      </p:sp>
      <p:sp>
        <p:nvSpPr>
          <p:cNvPr id="11" name="Rectangle 15"/>
          <p:cNvSpPr>
            <a:spLocks noChangeArrowheads="1"/>
          </p:cNvSpPr>
          <p:nvPr/>
        </p:nvSpPr>
        <p:spPr bwMode="auto">
          <a:xfrm>
            <a:off x="3330192" y="4738957"/>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2" name="Rectangle 15"/>
          <p:cNvSpPr>
            <a:spLocks noChangeArrowheads="1"/>
          </p:cNvSpPr>
          <p:nvPr/>
        </p:nvSpPr>
        <p:spPr bwMode="auto">
          <a:xfrm>
            <a:off x="4691998" y="4288594"/>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901877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75109">
                                            <p:txEl>
                                              <p:pRg st="1" end="1"/>
                                            </p:txEl>
                                          </p:spTgt>
                                        </p:tgtEl>
                                        <p:attrNameLst>
                                          <p:attrName>style.visibility</p:attrName>
                                        </p:attrNameLst>
                                      </p:cBhvr>
                                      <p:to>
                                        <p:strVal val="visible"/>
                                      </p:to>
                                    </p:set>
                                    <p:animEffect transition="in" filter="box(in)">
                                      <p:cBhvr>
                                        <p:cTn id="11" dur="500"/>
                                        <p:tgtEl>
                                          <p:spTgt spid="175109">
                                            <p:txEl>
                                              <p:pRg st="1" end="1"/>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175109">
                                            <p:txEl>
                                              <p:pRg st="2" end="2"/>
                                            </p:txEl>
                                          </p:spTgt>
                                        </p:tgtEl>
                                        <p:attrNameLst>
                                          <p:attrName>style.visibility</p:attrName>
                                        </p:attrNameLst>
                                      </p:cBhvr>
                                      <p:to>
                                        <p:strVal val="visible"/>
                                      </p:to>
                                    </p:set>
                                    <p:animEffect transition="in" filter="box(in)">
                                      <p:cBhvr>
                                        <p:cTn id="14" dur="500"/>
                                        <p:tgtEl>
                                          <p:spTgt spid="175109">
                                            <p:txEl>
                                              <p:pRg st="2" end="2"/>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175109">
                                            <p:txEl>
                                              <p:pRg st="4" end="4"/>
                                            </p:txEl>
                                          </p:spTgt>
                                        </p:tgtEl>
                                        <p:attrNameLst>
                                          <p:attrName>style.visibility</p:attrName>
                                        </p:attrNameLst>
                                      </p:cBhvr>
                                      <p:to>
                                        <p:strVal val="visible"/>
                                      </p:to>
                                    </p:set>
                                    <p:animEffect transition="in" filter="box(in)">
                                      <p:cBhvr>
                                        <p:cTn id="17" dur="500"/>
                                        <p:tgtEl>
                                          <p:spTgt spid="1751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16188" y="60325"/>
            <a:ext cx="6627812" cy="673100"/>
          </a:xfrm>
        </p:spPr>
        <p:txBody>
          <a:bodyPr/>
          <a:lstStyle/>
          <a:p>
            <a:pPr eaLnBrk="1" hangingPunct="1"/>
            <a:r>
              <a:rPr lang="en-US" sz="3200">
                <a:latin typeface="Arial" charset="0"/>
                <a:cs typeface="Arial" charset="0"/>
              </a:rPr>
              <a:t>Animation: Modeling the </a:t>
            </a:r>
            <a:br>
              <a:rPr lang="en-US" sz="3200">
                <a:latin typeface="Arial" charset="0"/>
                <a:cs typeface="Arial" charset="0"/>
              </a:rPr>
            </a:br>
            <a:r>
              <a:rPr lang="en-US" sz="3200">
                <a:latin typeface="Arial" charset="0"/>
                <a:cs typeface="Arial" charset="0"/>
              </a:rPr>
              <a:t>Past and Future</a:t>
            </a:r>
            <a:r>
              <a:rPr lang="en-US">
                <a:latin typeface="Arial" charset="0"/>
                <a:cs typeface="Arial" charset="0"/>
              </a:rPr>
              <a:t> </a:t>
            </a:r>
          </a:p>
        </p:txBody>
      </p:sp>
      <p:pic>
        <p:nvPicPr>
          <p:cNvPr id="29699" name="Picture 5"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25"/>
            <a:ext cx="699135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12"/>
          <p:cNvSpPr>
            <a:spLocks noChangeArrowheads="1"/>
          </p:cNvSpPr>
          <p:nvPr/>
        </p:nvSpPr>
        <p:spPr bwMode="auto">
          <a:xfrm>
            <a:off x="1633538" y="2009775"/>
            <a:ext cx="4419600" cy="3200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60781" name="Picture 13" descr="vel6M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6625" y="1474788"/>
            <a:ext cx="58642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3"/>
          <p:cNvSpPr>
            <a:spLocks noGrp="1" noChangeArrowheads="1"/>
          </p:cNvSpPr>
          <p:nvPr>
            <p:ph type="body" idx="1"/>
          </p:nvPr>
        </p:nvSpPr>
        <p:spPr>
          <a:xfrm>
            <a:off x="923924" y="6061086"/>
            <a:ext cx="5878514" cy="635000"/>
          </a:xfrm>
          <a:solidFill>
            <a:schemeClr val="bg1"/>
          </a:solidFill>
        </p:spPr>
        <p:txBody>
          <a:bodyPr/>
          <a:lstStyle/>
          <a:p>
            <a:pPr eaLnBrk="1" hangingPunct="1">
              <a:lnSpc>
                <a:spcPct val="80000"/>
              </a:lnSpc>
              <a:buFontTx/>
              <a:buNone/>
            </a:pPr>
            <a:r>
              <a:rPr lang="en-US" sz="1700" dirty="0" smtClean="0">
                <a:latin typeface="Calibri" charset="0"/>
                <a:ea typeface="ＭＳ Ｐゴシック" charset="0"/>
                <a:cs typeface="ＭＳ Ｐゴシック" charset="0"/>
              </a:rPr>
              <a:t>Press space bar to start animation.</a:t>
            </a:r>
            <a:endParaRPr lang="en-US" sz="1000" dirty="0" smtClean="0">
              <a:latin typeface="Calibri" charset="0"/>
              <a:ea typeface="ＭＳ Ｐゴシック" charset="0"/>
              <a:cs typeface="ＭＳ Ｐゴシック" charset="0"/>
            </a:endParaRPr>
          </a:p>
          <a:p>
            <a:pPr eaLnBrk="1" hangingPunct="1">
              <a:lnSpc>
                <a:spcPct val="80000"/>
              </a:lnSpc>
              <a:buFontTx/>
              <a:buNone/>
            </a:pPr>
            <a:r>
              <a:rPr lang="en-US" sz="1000" dirty="0" smtClean="0">
                <a:latin typeface="Calibri" charset="0"/>
                <a:ea typeface="ＭＳ Ｐゴシック" charset="0"/>
                <a:cs typeface="ＭＳ Ｐゴシック" charset="0"/>
              </a:rPr>
              <a:t>Source</a:t>
            </a:r>
            <a:r>
              <a:rPr lang="en-US" sz="1000" dirty="0">
                <a:latin typeface="Calibri" charset="0"/>
                <a:ea typeface="ＭＳ Ｐゴシック" charset="0"/>
                <a:cs typeface="ＭＳ Ｐゴシック" charset="0"/>
              </a:rPr>
              <a:t>: http://</a:t>
            </a:r>
            <a:r>
              <a:rPr lang="en-US" sz="1000" dirty="0" err="1">
                <a:latin typeface="Calibri" charset="0"/>
                <a:ea typeface="ＭＳ Ｐゴシック" charset="0"/>
                <a:cs typeface="ＭＳ Ｐゴシック" charset="0"/>
              </a:rPr>
              <a:t>rock.geo.sunysb.edu</a:t>
            </a:r>
            <a:r>
              <a:rPr lang="en-US" sz="1000" dirty="0">
                <a:latin typeface="Calibri" charset="0"/>
                <a:ea typeface="ＭＳ Ｐゴシック" charset="0"/>
                <a:cs typeface="ＭＳ Ｐゴシック" charset="0"/>
              </a:rPr>
              <a:t>/~holt/Education/vel6Ma.html</a:t>
            </a:r>
          </a:p>
        </p:txBody>
      </p:sp>
      <p:sp>
        <p:nvSpPr>
          <p:cNvPr id="29703" name="Text Box 14"/>
          <p:cNvSpPr txBox="1">
            <a:spLocks noChangeArrowheads="1"/>
          </p:cNvSpPr>
          <p:nvPr/>
        </p:nvSpPr>
        <p:spPr bwMode="auto">
          <a:xfrm>
            <a:off x="6607190" y="899720"/>
            <a:ext cx="2536809" cy="2400657"/>
          </a:xfrm>
          <a:prstGeom prst="rect">
            <a:avLst/>
          </a:prstGeom>
          <a:solidFill>
            <a:srgbClr val="FFFFFF"/>
          </a:solidFill>
          <a:ln>
            <a:noFill/>
          </a:ln>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3000" dirty="0" smtClean="0">
              <a:solidFill>
                <a:srgbClr val="FF0000"/>
              </a:solidFill>
            </a:endParaRPr>
          </a:p>
          <a:p>
            <a:pPr eaLnBrk="1" hangingPunct="1"/>
            <a:endParaRPr lang="en-US" sz="3000" dirty="0" smtClean="0">
              <a:solidFill>
                <a:srgbClr val="FF0000"/>
              </a:solidFill>
            </a:endParaRPr>
          </a:p>
          <a:p>
            <a:pPr eaLnBrk="1" hangingPunct="1"/>
            <a:r>
              <a:rPr lang="en-US" sz="3000" dirty="0" smtClean="0">
                <a:solidFill>
                  <a:srgbClr val="FF0000"/>
                </a:solidFill>
              </a:rPr>
              <a:t>+3 million </a:t>
            </a:r>
            <a:r>
              <a:rPr lang="en-US" sz="3000" dirty="0" err="1" smtClean="0">
                <a:solidFill>
                  <a:srgbClr val="FF0000"/>
                </a:solidFill>
              </a:rPr>
              <a:t>yrs</a:t>
            </a:r>
            <a:endParaRPr lang="en-US" sz="3000" dirty="0" smtClean="0">
              <a:solidFill>
                <a:srgbClr val="FF0000"/>
              </a:solidFill>
            </a:endParaRPr>
          </a:p>
          <a:p>
            <a:pPr eaLnBrk="1" hangingPunct="1"/>
            <a:endParaRPr lang="en-US" sz="3000" dirty="0">
              <a:solidFill>
                <a:srgbClr val="FF0000"/>
              </a:solidFill>
            </a:endParaRPr>
          </a:p>
          <a:p>
            <a:pPr eaLnBrk="1" hangingPunct="1"/>
            <a:endParaRPr lang="en-US" sz="3000" dirty="0">
              <a:solidFill>
                <a:srgbClr val="FF0000"/>
              </a:solidFill>
            </a:endParaRPr>
          </a:p>
        </p:txBody>
      </p:sp>
      <p:sp>
        <p:nvSpPr>
          <p:cNvPr id="29705" name="Rectangle 9"/>
          <p:cNvSpPr>
            <a:spLocks noChangeArrowheads="1"/>
          </p:cNvSpPr>
          <p:nvPr/>
        </p:nvSpPr>
        <p:spPr bwMode="auto">
          <a:xfrm>
            <a:off x="6782842" y="3222948"/>
            <a:ext cx="2213521" cy="2400657"/>
          </a:xfrm>
          <a:prstGeom prst="rect">
            <a:avLst/>
          </a:prstGeom>
          <a:solidFill>
            <a:srgbClr val="FFFFFF"/>
          </a:solidFill>
          <a:ln>
            <a:noFill/>
          </a:ln>
          <a:extLst/>
        </p:spPr>
        <p:txBody>
          <a:bodyPr wrap="square">
            <a:spAutoFit/>
          </a:bodyPr>
          <a:lstStyle/>
          <a:p>
            <a:endParaRPr lang="en-US" sz="3000" dirty="0" smtClean="0">
              <a:solidFill>
                <a:srgbClr val="FF0000"/>
              </a:solidFill>
            </a:endParaRPr>
          </a:p>
          <a:p>
            <a:r>
              <a:rPr lang="en-US" sz="3000" dirty="0" smtClean="0">
                <a:solidFill>
                  <a:srgbClr val="FF0000"/>
                </a:solidFill>
              </a:rPr>
              <a:t>Now</a:t>
            </a:r>
          </a:p>
          <a:p>
            <a:endParaRPr lang="en-US" sz="3000" dirty="0">
              <a:solidFill>
                <a:srgbClr val="FF0000"/>
              </a:solidFill>
            </a:endParaRPr>
          </a:p>
          <a:p>
            <a:endParaRPr lang="en-US" sz="3000" dirty="0" smtClean="0">
              <a:solidFill>
                <a:srgbClr val="FF0000"/>
              </a:solidFill>
            </a:endParaRPr>
          </a:p>
          <a:p>
            <a:endParaRPr lang="en-US" sz="3000" dirty="0">
              <a:solidFill>
                <a:srgbClr val="FF0000"/>
              </a:solidFill>
            </a:endParaRPr>
          </a:p>
        </p:txBody>
      </p:sp>
      <p:sp>
        <p:nvSpPr>
          <p:cNvPr id="29704" name="Rectangle 8"/>
          <p:cNvSpPr>
            <a:spLocks noChangeArrowheads="1"/>
          </p:cNvSpPr>
          <p:nvPr/>
        </p:nvSpPr>
        <p:spPr bwMode="auto">
          <a:xfrm>
            <a:off x="6634214" y="5360988"/>
            <a:ext cx="2509786" cy="1938992"/>
          </a:xfrm>
          <a:prstGeom prst="rect">
            <a:avLst/>
          </a:prstGeom>
          <a:solidFill>
            <a:srgbClr val="FFFFFF"/>
          </a:solidFill>
          <a:ln>
            <a:noFill/>
          </a:ln>
          <a:extLst/>
        </p:spPr>
        <p:txBody>
          <a:bodyPr wrap="square">
            <a:spAutoFit/>
          </a:bodyPr>
          <a:lstStyle/>
          <a:p>
            <a:r>
              <a:rPr lang="en-US" sz="3000" dirty="0">
                <a:solidFill>
                  <a:srgbClr val="FF0000"/>
                </a:solidFill>
              </a:rPr>
              <a:t>-3 </a:t>
            </a:r>
            <a:r>
              <a:rPr lang="en-US" sz="3000" dirty="0" smtClean="0">
                <a:solidFill>
                  <a:srgbClr val="FF0000"/>
                </a:solidFill>
              </a:rPr>
              <a:t>million </a:t>
            </a:r>
            <a:r>
              <a:rPr lang="en-US" sz="3000" dirty="0" err="1" smtClean="0">
                <a:solidFill>
                  <a:srgbClr val="FF0000"/>
                </a:solidFill>
              </a:rPr>
              <a:t>yrs</a:t>
            </a:r>
            <a:endParaRPr lang="en-US" sz="3000" dirty="0" smtClean="0">
              <a:solidFill>
                <a:srgbClr val="FF0000"/>
              </a:solidFill>
            </a:endParaRPr>
          </a:p>
          <a:p>
            <a:endParaRPr lang="en-US" sz="3000" dirty="0">
              <a:solidFill>
                <a:srgbClr val="FF0000"/>
              </a:solidFill>
            </a:endParaRPr>
          </a:p>
          <a:p>
            <a:endParaRPr lang="en-US" sz="3000" dirty="0" smtClean="0">
              <a:solidFill>
                <a:srgbClr val="FF0000"/>
              </a:solidFill>
            </a:endParaRPr>
          </a:p>
          <a:p>
            <a:endParaRPr lang="en-US" sz="30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0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Arial" charset="0"/>
                <a:cs typeface="Arial" charset="0"/>
              </a:rPr>
              <a:t>What</a:t>
            </a:r>
            <a:r>
              <a:rPr lang="ja-JP" altLang="en-US">
                <a:latin typeface="Arial" charset="0"/>
                <a:cs typeface="Arial" charset="0"/>
              </a:rPr>
              <a:t>’</a:t>
            </a:r>
            <a:r>
              <a:rPr lang="en-US">
                <a:latin typeface="Arial" charset="0"/>
                <a:cs typeface="Arial" charset="0"/>
              </a:rPr>
              <a:t>s Happening Here?</a:t>
            </a:r>
          </a:p>
        </p:txBody>
      </p:sp>
      <p:sp>
        <p:nvSpPr>
          <p:cNvPr id="30723" name="Rectangle 3"/>
          <p:cNvSpPr>
            <a:spLocks noGrp="1" noChangeArrowheads="1"/>
          </p:cNvSpPr>
          <p:nvPr>
            <p:ph type="body" idx="1"/>
          </p:nvPr>
        </p:nvSpPr>
        <p:spPr/>
        <p:txBody>
          <a:bodyPr/>
          <a:lstStyle/>
          <a:p>
            <a:pPr eaLnBrk="1" hangingPunct="1"/>
            <a:endParaRPr lang="en-US">
              <a:latin typeface="Calibri" charset="0"/>
              <a:ea typeface="ＭＳ Ｐゴシック" charset="0"/>
              <a:cs typeface="ＭＳ Ｐゴシック" charset="0"/>
            </a:endParaRP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531813"/>
            <a:ext cx="443865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8163"/>
            <a:ext cx="4719638"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550" y="6249988"/>
            <a:ext cx="60150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atin typeface="Arial" charset="0"/>
                <a:cs typeface="Arial" charset="0"/>
              </a:rPr>
              <a:t>Teaching Tips/Challenges</a:t>
            </a:r>
          </a:p>
        </p:txBody>
      </p:sp>
      <p:sp>
        <p:nvSpPr>
          <p:cNvPr id="36867" name="Rectangle 3"/>
          <p:cNvSpPr>
            <a:spLocks noGrp="1" noChangeArrowheads="1"/>
          </p:cNvSpPr>
          <p:nvPr>
            <p:ph type="body" idx="1"/>
          </p:nvPr>
        </p:nvSpPr>
        <p:spPr/>
        <p:txBody>
          <a:bodyPr/>
          <a:lstStyle/>
          <a:p>
            <a:pPr eaLnBrk="1" hangingPunct="1"/>
            <a:r>
              <a:rPr lang="en-US">
                <a:latin typeface="Arial" charset="0"/>
                <a:ea typeface="ＭＳ Ｐゴシック" charset="0"/>
                <a:cs typeface="Arial" charset="0"/>
              </a:rPr>
              <a:t>What teaching tips to implement this lesson?</a:t>
            </a:r>
          </a:p>
          <a:p>
            <a:pPr eaLnBrk="1" hangingPunct="1"/>
            <a:r>
              <a:rPr lang="en-US">
                <a:latin typeface="Arial" charset="0"/>
                <a:ea typeface="ＭＳ Ｐゴシック" charset="0"/>
                <a:cs typeface="Arial" charset="0"/>
              </a:rPr>
              <a:t>What sources of error would your students have?</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433388" y="1073150"/>
            <a:ext cx="8420100" cy="5784850"/>
          </a:xfrm>
        </p:spPr>
        <p:txBody>
          <a:bodyPr/>
          <a:lstStyle/>
          <a:p>
            <a:pPr algn="ctr">
              <a:buFont typeface="Arial" charset="0"/>
              <a:buNone/>
            </a:pPr>
            <a:r>
              <a:rPr lang="en-US" sz="5400" b="1" dirty="0">
                <a:latin typeface="Calibri" charset="0"/>
                <a:ea typeface="ＭＳ Ｐゴシック" charset="0"/>
                <a:cs typeface="ＭＳ Ｐゴシック" charset="0"/>
              </a:rPr>
              <a:t>Questions</a:t>
            </a:r>
            <a:endParaRPr lang="en-US" sz="4400" b="1" dirty="0">
              <a:latin typeface="Calibri" charset="0"/>
              <a:ea typeface="ＭＳ Ｐゴシック" charset="0"/>
              <a:cs typeface="ＭＳ Ｐゴシック" charset="0"/>
            </a:endParaRPr>
          </a:p>
          <a:p>
            <a:pPr algn="ctr">
              <a:buFont typeface="Arial" charset="0"/>
              <a:buNone/>
            </a:pPr>
            <a:endParaRPr lang="en-US" sz="2800" dirty="0">
              <a:latin typeface="Calibri" charset="0"/>
              <a:ea typeface="ＭＳ Ｐゴシック" charset="0"/>
              <a:cs typeface="ＭＳ Ｐゴシック" charset="0"/>
            </a:endParaRPr>
          </a:p>
          <a:p>
            <a:pPr algn="ctr">
              <a:buFont typeface="Arial" charset="0"/>
              <a:buNone/>
            </a:pPr>
            <a:r>
              <a:rPr lang="en-US" sz="2800" dirty="0">
                <a:latin typeface="Calibri" charset="0"/>
                <a:ea typeface="ＭＳ Ｐゴシック" charset="0"/>
                <a:cs typeface="ＭＳ Ｐゴシック" charset="0"/>
              </a:rPr>
              <a:t>Contact: Shelley Olds</a:t>
            </a:r>
          </a:p>
          <a:p>
            <a:pPr algn="ctr">
              <a:lnSpc>
                <a:spcPts val="2900"/>
              </a:lnSpc>
              <a:buFont typeface="Arial" charset="0"/>
              <a:buNone/>
            </a:pPr>
            <a:r>
              <a:rPr lang="en-US" sz="2800" dirty="0" err="1">
                <a:latin typeface="Calibri" charset="0"/>
                <a:ea typeface="ＭＳ Ｐゴシック" charset="0"/>
                <a:cs typeface="ＭＳ Ｐゴシック" charset="0"/>
              </a:rPr>
              <a:t>e</a:t>
            </a:r>
            <a:r>
              <a:rPr lang="en-US" sz="2800" dirty="0" err="1" smtClean="0">
                <a:latin typeface="Calibri" charset="0"/>
                <a:ea typeface="ＭＳ Ｐゴシック" charset="0"/>
                <a:cs typeface="ＭＳ Ｐゴシック" charset="0"/>
              </a:rPr>
              <a:t>ducationandoutreach</a:t>
            </a:r>
            <a:r>
              <a:rPr lang="en-US" sz="2800" dirty="0" smtClean="0">
                <a:latin typeface="Calibri" charset="0"/>
                <a:ea typeface="ＭＳ Ｐゴシック" charset="0"/>
                <a:cs typeface="ＭＳ Ｐゴシック" charset="0"/>
              </a:rPr>
              <a:t>        </a:t>
            </a:r>
            <a:r>
              <a:rPr lang="en-US" sz="2800" dirty="0" err="1" smtClean="0">
                <a:latin typeface="Calibri" charset="0"/>
                <a:ea typeface="ＭＳ Ｐゴシック" charset="0"/>
                <a:cs typeface="ＭＳ Ｐゴシック" charset="0"/>
              </a:rPr>
              <a:t>unavco.org</a:t>
            </a:r>
            <a:endParaRPr lang="en-US" sz="2800" dirty="0">
              <a:latin typeface="Calibri" charset="0"/>
              <a:ea typeface="ＭＳ Ｐゴシック" charset="0"/>
              <a:cs typeface="ＭＳ Ｐゴシック" charset="0"/>
            </a:endParaRPr>
          </a:p>
          <a:p>
            <a:pPr algn="ctr">
              <a:lnSpc>
                <a:spcPts val="2900"/>
              </a:lnSpc>
              <a:buFont typeface="Arial" charset="0"/>
              <a:buNone/>
            </a:pPr>
            <a:r>
              <a:rPr lang="en-US" sz="2800" dirty="0">
                <a:latin typeface="Calibri" charset="0"/>
                <a:ea typeface="ＭＳ Ｐゴシック" charset="0"/>
                <a:cs typeface="ＭＳ Ｐゴシック" charset="0"/>
              </a:rPr>
              <a:t>http://</a:t>
            </a:r>
            <a:r>
              <a:rPr lang="en-US" sz="2800" dirty="0" err="1">
                <a:latin typeface="Calibri" charset="0"/>
                <a:ea typeface="ＭＳ Ｐゴシック" charset="0"/>
                <a:cs typeface="ＭＳ Ｐゴシック" charset="0"/>
              </a:rPr>
              <a:t>www.unavco.org</a:t>
            </a:r>
            <a:r>
              <a:rPr lang="en-US" sz="2800" dirty="0">
                <a:latin typeface="Calibri" charset="0"/>
                <a:ea typeface="ＭＳ Ｐゴシック" charset="0"/>
                <a:cs typeface="ＭＳ Ｐゴシック" charset="0"/>
              </a:rPr>
              <a:t>/</a:t>
            </a: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r>
              <a:rPr lang="en-US" sz="4000" dirty="0">
                <a:latin typeface="Calibri" charset="0"/>
                <a:ea typeface="ＭＳ Ｐゴシック" charset="0"/>
                <a:cs typeface="ＭＳ Ｐゴシック" charset="0"/>
              </a:rPr>
              <a:t>Follow UNAVCO on  </a:t>
            </a:r>
            <a:r>
              <a:rPr lang="en-US" sz="4000" dirty="0" err="1">
                <a:solidFill>
                  <a:schemeClr val="bg1"/>
                </a:solidFill>
                <a:latin typeface="Calibri" charset="0"/>
                <a:ea typeface="ＭＳ Ｐゴシック" charset="0"/>
                <a:cs typeface="ＭＳ Ｐゴシック" charset="0"/>
              </a:rPr>
              <a:t>facebook</a:t>
            </a:r>
            <a:endParaRPr lang="en-US" sz="4000" dirty="0">
              <a:solidFill>
                <a:schemeClr val="bg1"/>
              </a:solidFill>
              <a:latin typeface="Calibri" charset="0"/>
              <a:ea typeface="ＭＳ Ｐゴシック" charset="0"/>
              <a:cs typeface="ＭＳ Ｐゴシック" charset="0"/>
            </a:endParaRPr>
          </a:p>
          <a:p>
            <a:pPr algn="ctr">
              <a:lnSpc>
                <a:spcPts val="2900"/>
              </a:lnSpc>
              <a:buFont typeface="Arial" charset="0"/>
              <a:buNone/>
            </a:pPr>
            <a:r>
              <a:rPr lang="en-US" sz="1800" dirty="0">
                <a:latin typeface="Calibri" charset="0"/>
                <a:ea typeface="ＭＳ Ｐゴシック" charset="0"/>
                <a:cs typeface="ＭＳ Ｐゴシック" charset="0"/>
              </a:rPr>
              <a:t>						</a:t>
            </a:r>
            <a:r>
              <a:rPr lang="en-US" sz="1800" dirty="0" smtClean="0">
                <a:latin typeface="Calibri" charset="0"/>
                <a:ea typeface="ＭＳ Ｐゴシック" charset="0"/>
                <a:cs typeface="ＭＳ Ｐゴシック" charset="0"/>
              </a:rPr>
              <a:t>					Facebook    </a:t>
            </a:r>
            <a:r>
              <a:rPr lang="en-US" sz="1800" dirty="0">
                <a:latin typeface="Calibri" charset="0"/>
                <a:ea typeface="ＭＳ Ｐゴシック" charset="0"/>
                <a:cs typeface="ＭＳ Ｐゴシック" charset="0"/>
              </a:rPr>
              <a:t>Twitter</a:t>
            </a:r>
          </a:p>
        </p:txBody>
      </p:sp>
      <p:pic>
        <p:nvPicPr>
          <p:cNvPr id="38916"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48275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48196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702" y="3002995"/>
            <a:ext cx="5524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Grp="1" noChangeArrowheads="1"/>
          </p:cNvSpPr>
          <p:nvPr>
            <p:ph type="title"/>
          </p:nvPr>
        </p:nvSpPr>
        <p:spPr/>
        <p:txBody>
          <a:bodyPr/>
          <a:lstStyle/>
          <a:p>
            <a:pPr eaLnBrk="1" hangingPunct="1"/>
            <a:r>
              <a:rPr lang="en-US" sz="3200">
                <a:latin typeface="Arial" charset="0"/>
                <a:cs typeface="ＭＳ Ｐゴシック" charset="0"/>
              </a:rPr>
              <a:t>GPS In Extreme Environments</a:t>
            </a:r>
          </a:p>
        </p:txBody>
      </p:sp>
      <p:sp>
        <p:nvSpPr>
          <p:cNvPr id="317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940026-92F7-EA41-9A44-4C4C38DE0A28}" type="slidenum">
              <a:rPr lang="en-US" sz="900">
                <a:solidFill>
                  <a:srgbClr val="898989"/>
                </a:solidFill>
              </a:rPr>
              <a:pPr eaLnBrk="1" hangingPunct="1"/>
              <a:t>9</a:t>
            </a:fld>
            <a:endParaRPr lang="en-US" sz="900">
              <a:solidFill>
                <a:srgbClr val="898989"/>
              </a:solidFill>
            </a:endParaRPr>
          </a:p>
        </p:txBody>
      </p:sp>
      <p:pic>
        <p:nvPicPr>
          <p:cNvPr id="31747" name="Picture 2" descr="bme_working_r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62769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descr="m5jim_surve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825" y="3394075"/>
            <a:ext cx="52101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28685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2800">
                <a:latin typeface="Arial" charset="0"/>
                <a:cs typeface="Arial" charset="0"/>
              </a:rPr>
              <a:t>Part 2: Investigate Deformation at Two GPS Stations in California</a:t>
            </a:r>
          </a:p>
        </p:txBody>
      </p:sp>
      <p:sp>
        <p:nvSpPr>
          <p:cNvPr id="31747" name="Rectangle 3"/>
          <p:cNvSpPr>
            <a:spLocks noGrp="1" noChangeArrowheads="1"/>
          </p:cNvSpPr>
          <p:nvPr>
            <p:ph type="body" idx="1"/>
          </p:nvPr>
        </p:nvSpPr>
        <p:spPr>
          <a:xfrm>
            <a:off x="6927850" y="1314450"/>
            <a:ext cx="2082800" cy="4935538"/>
          </a:xfrm>
        </p:spPr>
        <p:txBody>
          <a:bodyPr/>
          <a:lstStyle/>
          <a:p>
            <a:pPr eaLnBrk="1" hangingPunct="1">
              <a:lnSpc>
                <a:spcPct val="80000"/>
              </a:lnSpc>
            </a:pPr>
            <a:r>
              <a:rPr lang="en-US" sz="2600">
                <a:latin typeface="Arial" charset="0"/>
                <a:ea typeface="ＭＳ Ｐゴシック" charset="0"/>
                <a:cs typeface="Arial" charset="0"/>
              </a:rPr>
              <a:t>CAND:</a:t>
            </a:r>
          </a:p>
          <a:p>
            <a:pPr lvl="1" eaLnBrk="1" hangingPunct="1">
              <a:lnSpc>
                <a:spcPct val="80000"/>
              </a:lnSpc>
            </a:pPr>
            <a:r>
              <a:rPr lang="en-US" sz="2400">
                <a:latin typeface="Arial" charset="0"/>
                <a:ea typeface="ＭＳ Ｐゴシック" charset="0"/>
                <a:cs typeface="Arial" charset="0"/>
              </a:rPr>
              <a:t>Lat: 35.94</a:t>
            </a:r>
          </a:p>
          <a:p>
            <a:pPr lvl="1" eaLnBrk="1" hangingPunct="1">
              <a:lnSpc>
                <a:spcPct val="80000"/>
              </a:lnSpc>
            </a:pPr>
            <a:r>
              <a:rPr lang="en-US" sz="2400">
                <a:latin typeface="Arial" charset="0"/>
                <a:ea typeface="ＭＳ Ｐゴシック" charset="0"/>
                <a:cs typeface="Arial" charset="0"/>
              </a:rPr>
              <a:t>Long:    -120.43</a:t>
            </a:r>
          </a:p>
          <a:p>
            <a:pPr eaLnBrk="1" hangingPunct="1">
              <a:lnSpc>
                <a:spcPct val="80000"/>
              </a:lnSpc>
            </a:pPr>
            <a:endParaRPr lang="en-US" sz="2600">
              <a:latin typeface="Arial" charset="0"/>
              <a:ea typeface="ＭＳ Ｐゴシック" charset="0"/>
              <a:cs typeface="Arial" charset="0"/>
            </a:endParaRPr>
          </a:p>
          <a:p>
            <a:pPr eaLnBrk="1" hangingPunct="1">
              <a:lnSpc>
                <a:spcPct val="80000"/>
              </a:lnSpc>
            </a:pPr>
            <a:r>
              <a:rPr lang="en-US" sz="2600">
                <a:latin typeface="Arial" charset="0"/>
                <a:ea typeface="ＭＳ Ｐゴシック" charset="0"/>
                <a:cs typeface="Arial" charset="0"/>
              </a:rPr>
              <a:t>CARH</a:t>
            </a:r>
          </a:p>
          <a:p>
            <a:pPr lvl="1" eaLnBrk="1" hangingPunct="1">
              <a:lnSpc>
                <a:spcPct val="80000"/>
              </a:lnSpc>
            </a:pPr>
            <a:r>
              <a:rPr lang="en-US" sz="2400">
                <a:latin typeface="Arial" charset="0"/>
                <a:ea typeface="ＭＳ Ｐゴシック" charset="0"/>
                <a:cs typeface="Arial" charset="0"/>
              </a:rPr>
              <a:t>Lat: 35.89</a:t>
            </a:r>
          </a:p>
          <a:p>
            <a:pPr lvl="1" eaLnBrk="1" hangingPunct="1">
              <a:lnSpc>
                <a:spcPct val="80000"/>
              </a:lnSpc>
            </a:pPr>
            <a:r>
              <a:rPr lang="en-US" sz="2400">
                <a:latin typeface="Arial" charset="0"/>
                <a:ea typeface="ＭＳ Ｐゴシック" charset="0"/>
                <a:cs typeface="Arial" charset="0"/>
              </a:rPr>
              <a:t>Long:    -120.43</a:t>
            </a:r>
          </a:p>
        </p:txBody>
      </p:sp>
      <p:grpSp>
        <p:nvGrpSpPr>
          <p:cNvPr id="2" name="Group 1"/>
          <p:cNvGrpSpPr/>
          <p:nvPr/>
        </p:nvGrpSpPr>
        <p:grpSpPr>
          <a:xfrm>
            <a:off x="0" y="1038225"/>
            <a:ext cx="6919913" cy="5819775"/>
            <a:chOff x="0" y="1038225"/>
            <a:chExt cx="6919913" cy="5819775"/>
          </a:xfrm>
        </p:grpSpPr>
        <p:pic>
          <p:nvPicPr>
            <p:cNvPr id="31748" name="Picture 4" descr="SoCAL_GPS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8225"/>
              <a:ext cx="6919913"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8"/>
            <p:cNvSpPr txBox="1">
              <a:spLocks noChangeArrowheads="1"/>
            </p:cNvSpPr>
            <p:nvPr/>
          </p:nvSpPr>
          <p:spPr bwMode="auto">
            <a:xfrm>
              <a:off x="1131888" y="2587625"/>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FFFF00"/>
                  </a:solidFill>
                </a:rPr>
                <a:t>CARH</a:t>
              </a:r>
            </a:p>
          </p:txBody>
        </p:sp>
        <p:sp>
          <p:nvSpPr>
            <p:cNvPr id="31750" name="Text Box 9"/>
            <p:cNvSpPr txBox="1">
              <a:spLocks noChangeArrowheads="1"/>
            </p:cNvSpPr>
            <p:nvPr/>
          </p:nvSpPr>
          <p:spPr bwMode="auto">
            <a:xfrm>
              <a:off x="2020888" y="2270125"/>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solidFill>
                    <a:srgbClr val="FFFF00"/>
                  </a:solidFill>
                </a:rPr>
                <a:t>CAND</a:t>
              </a:r>
            </a:p>
          </p:txBody>
        </p:sp>
        <p:sp>
          <p:nvSpPr>
            <p:cNvPr id="31751" name="Rectangle 14"/>
            <p:cNvSpPr>
              <a:spLocks noChangeArrowheads="1"/>
            </p:cNvSpPr>
            <p:nvPr/>
          </p:nvSpPr>
          <p:spPr bwMode="auto">
            <a:xfrm>
              <a:off x="1884363" y="2508250"/>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1752" name="Rectangle 15"/>
            <p:cNvSpPr>
              <a:spLocks noChangeArrowheads="1"/>
            </p:cNvSpPr>
            <p:nvPr/>
          </p:nvSpPr>
          <p:spPr bwMode="auto">
            <a:xfrm>
              <a:off x="1951038" y="2446338"/>
              <a:ext cx="111125" cy="88900"/>
            </a:xfrm>
            <a:prstGeom prst="rect">
              <a:avLst/>
            </a:prstGeom>
            <a:solidFill>
              <a:srgbClr val="FFFF00"/>
            </a:solidFill>
            <a:ln w="9525">
              <a:solidFill>
                <a:schemeClr val="tx1"/>
              </a:solidFill>
              <a:miter lim="800000"/>
              <a:headEnd/>
              <a:tailEnd/>
            </a:ln>
          </p:spPr>
          <p:txBody>
            <a:bodyPr wrap="none" anchor="ctr"/>
            <a:lstStyle/>
            <a:p>
              <a:endParaRPr lang="en-US"/>
            </a:p>
          </p:txBody>
        </p:sp>
      </p:grpSp>
      <p:sp>
        <p:nvSpPr>
          <p:cNvPr id="9" name="Hexagon 8"/>
          <p:cNvSpPr>
            <a:spLocks noChangeArrowheads="1"/>
          </p:cNvSpPr>
          <p:nvPr/>
        </p:nvSpPr>
        <p:spPr bwMode="auto">
          <a:xfrm>
            <a:off x="7739063" y="5745163"/>
            <a:ext cx="1044575" cy="900112"/>
          </a:xfrm>
          <a:prstGeom prst="hexagon">
            <a:avLst>
              <a:gd name="adj" fmla="val 24999"/>
              <a:gd name="vf" fmla="val 11547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333625" y="0"/>
            <a:ext cx="6810375" cy="706438"/>
          </a:xfrm>
        </p:spPr>
        <p:txBody>
          <a:bodyPr/>
          <a:lstStyle/>
          <a:p>
            <a:pPr eaLnBrk="1" hangingPunct="1"/>
            <a:r>
              <a:rPr lang="en-US">
                <a:latin typeface="Arial" charset="0"/>
                <a:cs typeface="Arial" charset="0"/>
              </a:rPr>
              <a:t>Anyone Have a Calculator?</a:t>
            </a:r>
          </a:p>
        </p:txBody>
      </p:sp>
      <p:sp>
        <p:nvSpPr>
          <p:cNvPr id="151555" name="Rectangle 3"/>
          <p:cNvSpPr>
            <a:spLocks noGrp="1" noChangeArrowheads="1"/>
          </p:cNvSpPr>
          <p:nvPr>
            <p:ph type="body" sz="half" idx="1"/>
          </p:nvPr>
        </p:nvSpPr>
        <p:spPr>
          <a:xfrm>
            <a:off x="152400" y="1165225"/>
            <a:ext cx="8991600" cy="3398838"/>
          </a:xfrm>
        </p:spPr>
        <p:txBody>
          <a:bodyPr/>
          <a:lstStyle/>
          <a:p>
            <a:pPr eaLnBrk="1" hangingPunct="1">
              <a:lnSpc>
                <a:spcPct val="80000"/>
              </a:lnSpc>
            </a:pPr>
            <a:r>
              <a:rPr lang="en-US" sz="2600" dirty="0">
                <a:latin typeface="Arial" charset="0"/>
                <a:ea typeface="ＭＳ Ｐゴシック" charset="0"/>
                <a:cs typeface="Arial" charset="0"/>
              </a:rPr>
              <a:t>How much slip on the fault occurred during the event using the CAND time series plot? </a:t>
            </a:r>
            <a:endParaRPr lang="en-US" sz="2600" b="1" u="sng" dirty="0">
              <a:latin typeface="Arial" charset="0"/>
              <a:ea typeface="ＭＳ Ｐゴシック" charset="0"/>
              <a:cs typeface="Arial" charset="0"/>
            </a:endParaRPr>
          </a:p>
          <a:p>
            <a:pPr lvl="1" eaLnBrk="1" hangingPunct="1">
              <a:lnSpc>
                <a:spcPct val="80000"/>
              </a:lnSpc>
            </a:pPr>
            <a:r>
              <a:rPr lang="en-US" sz="2400" b="1" dirty="0">
                <a:solidFill>
                  <a:srgbClr val="FF0000"/>
                </a:solidFill>
                <a:latin typeface="Arial" charset="0"/>
                <a:ea typeface="ＭＳ Ｐゴシック" charset="0"/>
                <a:cs typeface="Arial" charset="0"/>
              </a:rPr>
              <a:t>~ 75 mm south and ~ 60 mm east resulting in 96 mm combined slip to the southeast</a:t>
            </a:r>
            <a:endParaRPr lang="en-US" sz="2400" dirty="0">
              <a:solidFill>
                <a:srgbClr val="FF0000"/>
              </a:solidFill>
              <a:latin typeface="Arial" charset="0"/>
              <a:ea typeface="ＭＳ Ｐゴシック" charset="0"/>
              <a:cs typeface="Arial" charset="0"/>
            </a:endParaRPr>
          </a:p>
          <a:p>
            <a:pPr eaLnBrk="1" hangingPunct="1">
              <a:lnSpc>
                <a:spcPct val="80000"/>
              </a:lnSpc>
            </a:pPr>
            <a:r>
              <a:rPr lang="en-US" sz="2600" dirty="0">
                <a:latin typeface="Arial" charset="0"/>
                <a:ea typeface="ＭＳ Ｐゴシック" charset="0"/>
                <a:cs typeface="Arial" charset="0"/>
              </a:rPr>
              <a:t>How does the CAND GPS station</a:t>
            </a:r>
            <a:r>
              <a:rPr lang="ja-JP" altLang="en-US" sz="2600" dirty="0">
                <a:latin typeface="Arial" charset="0"/>
                <a:ea typeface="ＭＳ Ｐゴシック" charset="0"/>
                <a:cs typeface="Arial" charset="0"/>
              </a:rPr>
              <a:t>’</a:t>
            </a:r>
            <a:r>
              <a:rPr lang="en-US" sz="2600" dirty="0">
                <a:latin typeface="Arial" charset="0"/>
                <a:ea typeface="ＭＳ Ｐゴシック" charset="0"/>
                <a:cs typeface="Arial" charset="0"/>
              </a:rPr>
              <a:t>s position change?</a:t>
            </a:r>
          </a:p>
          <a:p>
            <a:pPr lvl="1" eaLnBrk="1" hangingPunct="1">
              <a:lnSpc>
                <a:spcPct val="80000"/>
              </a:lnSpc>
            </a:pPr>
            <a:r>
              <a:rPr lang="en-US" sz="2400" dirty="0">
                <a:latin typeface="Arial" charset="0"/>
                <a:ea typeface="ＭＳ Ｐゴシック" charset="0"/>
                <a:cs typeface="Arial" charset="0"/>
              </a:rPr>
              <a:t>During the earthquake. </a:t>
            </a:r>
            <a:endParaRPr lang="en-US" sz="2400" dirty="0">
              <a:solidFill>
                <a:srgbClr val="FF0000"/>
              </a:solidFill>
              <a:latin typeface="Arial" charset="0"/>
              <a:ea typeface="ＭＳ Ｐゴシック" charset="0"/>
              <a:cs typeface="Arial" charset="0"/>
            </a:endParaRPr>
          </a:p>
          <a:p>
            <a:pPr lvl="1" eaLnBrk="1" hangingPunct="1">
              <a:lnSpc>
                <a:spcPct val="80000"/>
              </a:lnSpc>
            </a:pPr>
            <a:r>
              <a:rPr lang="en-US" sz="2400" dirty="0">
                <a:latin typeface="Arial" charset="0"/>
                <a:ea typeface="ＭＳ Ｐゴシック" charset="0"/>
                <a:cs typeface="Arial" charset="0"/>
              </a:rPr>
              <a:t>After the earthquake.</a:t>
            </a:r>
            <a:r>
              <a:rPr lang="en-US" sz="2000" dirty="0">
                <a:latin typeface="Arial" charset="0"/>
                <a:ea typeface="ＭＳ Ｐゴシック" charset="0"/>
                <a:cs typeface="Arial" charset="0"/>
              </a:rPr>
              <a:t> </a:t>
            </a:r>
          </a:p>
          <a:p>
            <a:pPr lvl="1" eaLnBrk="1" hangingPunct="1">
              <a:lnSpc>
                <a:spcPct val="80000"/>
              </a:lnSpc>
            </a:pPr>
            <a:endParaRPr lang="en-US" sz="1800" dirty="0">
              <a:solidFill>
                <a:srgbClr val="FF0000"/>
              </a:solidFill>
              <a:latin typeface="Arial" charset="0"/>
              <a:ea typeface="ＭＳ Ｐゴシック" charset="0"/>
              <a:cs typeface="Arial" charset="0"/>
            </a:endParaRPr>
          </a:p>
          <a:p>
            <a:pPr eaLnBrk="1" hangingPunct="1">
              <a:lnSpc>
                <a:spcPct val="80000"/>
              </a:lnSpc>
            </a:pPr>
            <a:r>
              <a:rPr lang="en-US" sz="2000" dirty="0">
                <a:latin typeface="Arial" charset="0"/>
                <a:ea typeface="ＭＳ Ｐゴシック" charset="0"/>
                <a:cs typeface="Arial" charset="0"/>
              </a:rPr>
              <a:t>What was the magnitude</a:t>
            </a:r>
            <a:r>
              <a:rPr lang="en-US" sz="2400" b="1" dirty="0">
                <a:solidFill>
                  <a:srgbClr val="FF0000"/>
                </a:solidFill>
                <a:latin typeface="Arial" charset="0"/>
                <a:ea typeface="ＭＳ Ｐゴシック" charset="0"/>
                <a:cs typeface="Arial" charset="0"/>
              </a:rPr>
              <a:t>*</a:t>
            </a:r>
            <a:r>
              <a:rPr lang="en-US" sz="2000" dirty="0">
                <a:latin typeface="Arial" charset="0"/>
                <a:ea typeface="ＭＳ Ｐゴシック" charset="0"/>
                <a:cs typeface="Arial" charset="0"/>
              </a:rPr>
              <a:t> of the </a:t>
            </a:r>
            <a:r>
              <a:rPr lang="en-US" sz="2000" dirty="0" err="1">
                <a:latin typeface="Arial" charset="0"/>
                <a:ea typeface="ＭＳ Ｐゴシック" charset="0"/>
                <a:cs typeface="Arial" charset="0"/>
              </a:rPr>
              <a:t>Parkfield</a:t>
            </a:r>
            <a:r>
              <a:rPr lang="en-US" sz="2000" dirty="0">
                <a:latin typeface="Arial" charset="0"/>
                <a:ea typeface="ＭＳ Ｐゴシック" charset="0"/>
                <a:cs typeface="Arial" charset="0"/>
              </a:rPr>
              <a:t> earthquake based on the slip that you calculated?  </a:t>
            </a:r>
          </a:p>
        </p:txBody>
      </p:sp>
      <p:sp>
        <p:nvSpPr>
          <p:cNvPr id="32772" name="Text Box 32"/>
          <p:cNvSpPr txBox="1">
            <a:spLocks noChangeArrowheads="1"/>
          </p:cNvSpPr>
          <p:nvPr/>
        </p:nvSpPr>
        <p:spPr bwMode="auto">
          <a:xfrm>
            <a:off x="425450" y="4429125"/>
            <a:ext cx="45418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t>M =</a:t>
            </a:r>
            <a:r>
              <a:rPr lang="en-US" sz="2400" b="1" u="sng"/>
              <a:t> log</a:t>
            </a:r>
            <a:r>
              <a:rPr lang="en-US" sz="2400" b="1" u="sng" baseline="-10000"/>
              <a:t>10</a:t>
            </a:r>
            <a:r>
              <a:rPr lang="en-US" sz="2400" b="1" u="sng"/>
              <a:t>(D) + 6.32</a:t>
            </a:r>
            <a:endParaRPr lang="en-US" sz="2400" b="1"/>
          </a:p>
          <a:p>
            <a:pPr eaLnBrk="1" hangingPunct="1"/>
            <a:r>
              <a:rPr lang="en-US" sz="2400" b="1"/>
              <a:t>	 0.9</a:t>
            </a:r>
          </a:p>
          <a:p>
            <a:pPr eaLnBrk="1" hangingPunct="1"/>
            <a:r>
              <a:rPr lang="en-US" sz="2200" b="1"/>
              <a:t>where M = magnitude</a:t>
            </a:r>
          </a:p>
          <a:p>
            <a:pPr eaLnBrk="1" hangingPunct="1"/>
            <a:r>
              <a:rPr lang="en-US" sz="2200" b="1"/>
              <a:t>           D = average slip in meters</a:t>
            </a:r>
          </a:p>
          <a:p>
            <a:pPr eaLnBrk="1" hangingPunct="1"/>
            <a:endParaRPr lang="en-US" sz="2200" b="1"/>
          </a:p>
          <a:p>
            <a:pPr eaLnBrk="1" hangingPunct="1"/>
            <a:r>
              <a:rPr lang="en-US" sz="2200" b="1"/>
              <a:t>[1000 mm = 1 meter]</a:t>
            </a:r>
          </a:p>
          <a:p>
            <a:pPr eaLnBrk="1" hangingPunct="1"/>
            <a:endParaRPr lang="en-US" b="1"/>
          </a:p>
        </p:txBody>
      </p:sp>
      <p:sp>
        <p:nvSpPr>
          <p:cNvPr id="151585" name="Text Box 33"/>
          <p:cNvSpPr txBox="1">
            <a:spLocks noChangeArrowheads="1"/>
          </p:cNvSpPr>
          <p:nvPr/>
        </p:nvSpPr>
        <p:spPr bwMode="auto">
          <a:xfrm>
            <a:off x="5199063" y="4429125"/>
            <a:ext cx="371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FF0000"/>
                </a:solidFill>
              </a:rPr>
              <a:t>M =</a:t>
            </a:r>
            <a:r>
              <a:rPr lang="en-US" sz="2400" b="1" u="sng" dirty="0">
                <a:solidFill>
                  <a:srgbClr val="FF0000"/>
                </a:solidFill>
              </a:rPr>
              <a:t> log</a:t>
            </a:r>
            <a:r>
              <a:rPr lang="en-US" sz="2400" b="1" u="sng" baseline="-10000" dirty="0">
                <a:solidFill>
                  <a:srgbClr val="FF0000"/>
                </a:solidFill>
              </a:rPr>
              <a:t>10</a:t>
            </a:r>
            <a:r>
              <a:rPr lang="en-US" sz="2400" b="1" u="sng" dirty="0">
                <a:solidFill>
                  <a:srgbClr val="FF0000"/>
                </a:solidFill>
              </a:rPr>
              <a:t>(.096) + 6.32</a:t>
            </a:r>
            <a:endParaRPr lang="en-US" sz="2400" b="1" dirty="0"/>
          </a:p>
          <a:p>
            <a:pPr eaLnBrk="1" hangingPunct="1"/>
            <a:r>
              <a:rPr lang="en-US" sz="2400" b="1" dirty="0">
                <a:solidFill>
                  <a:srgbClr val="FF0000"/>
                </a:solidFill>
              </a:rPr>
              <a:t>	            </a:t>
            </a:r>
            <a:r>
              <a:rPr lang="en-US" sz="2400" b="1" dirty="0" smtClean="0">
                <a:solidFill>
                  <a:srgbClr val="FF0000"/>
                </a:solidFill>
              </a:rPr>
              <a:t>0.9</a:t>
            </a:r>
            <a:endParaRPr lang="en-US" sz="2400" b="1" dirty="0"/>
          </a:p>
          <a:p>
            <a:pPr eaLnBrk="1" hangingPunct="1"/>
            <a:r>
              <a:rPr lang="en-US" sz="2400" b="1" dirty="0">
                <a:solidFill>
                  <a:srgbClr val="FF0000"/>
                </a:solidFill>
              </a:rPr>
              <a:t>M = 5.9</a:t>
            </a:r>
            <a:endParaRPr lang="en-US" sz="2400" b="1" dirty="0"/>
          </a:p>
          <a:p>
            <a:pPr eaLnBrk="1" hangingPunct="1"/>
            <a:r>
              <a:rPr lang="en-US" b="1" dirty="0">
                <a:solidFill>
                  <a:srgbClr val="FF0000"/>
                </a:solidFill>
              </a:rPr>
              <a:t>(according to the USGS, the </a:t>
            </a:r>
            <a:r>
              <a:rPr lang="en-US" b="1" dirty="0" err="1">
                <a:solidFill>
                  <a:srgbClr val="FF0000"/>
                </a:solidFill>
              </a:rPr>
              <a:t>Parkfield</a:t>
            </a:r>
            <a:r>
              <a:rPr lang="en-US" b="1" dirty="0">
                <a:solidFill>
                  <a:srgbClr val="FF0000"/>
                </a:solidFill>
              </a:rPr>
              <a:t> earthquake was a magnitude 6.0 Mw)</a:t>
            </a:r>
            <a:endParaRPr lang="en-US" dirty="0"/>
          </a:p>
          <a:p>
            <a:pPr eaLnBrk="1" hangingPunct="1"/>
            <a:endParaRPr lang="en-US" dirty="0"/>
          </a:p>
        </p:txBody>
      </p:sp>
      <p:sp>
        <p:nvSpPr>
          <p:cNvPr id="151588" name="Text Box 36"/>
          <p:cNvSpPr txBox="1">
            <a:spLocks noChangeArrowheads="1"/>
          </p:cNvSpPr>
          <p:nvPr/>
        </p:nvSpPr>
        <p:spPr bwMode="auto">
          <a:xfrm>
            <a:off x="4062413" y="2862263"/>
            <a:ext cx="523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0000"/>
                </a:solidFill>
              </a:rPr>
              <a:t>Sudden change in position to SE…</a:t>
            </a:r>
          </a:p>
        </p:txBody>
      </p:sp>
      <p:sp>
        <p:nvSpPr>
          <p:cNvPr id="151589" name="Text Box 37"/>
          <p:cNvSpPr txBox="1">
            <a:spLocks noChangeArrowheads="1"/>
          </p:cNvSpPr>
          <p:nvPr/>
        </p:nvSpPr>
        <p:spPr bwMode="auto">
          <a:xfrm>
            <a:off x="4157663" y="3276600"/>
            <a:ext cx="4867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pPr>
            <a:r>
              <a:rPr lang="en-US" sz="2400" b="1">
                <a:solidFill>
                  <a:srgbClr val="FF0000"/>
                </a:solidFill>
              </a:rPr>
              <a:t>Continued SE until ~Jan 2005, then resumed NW movement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58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58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58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158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158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15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cs typeface="Arial" charset="0"/>
              </a:rPr>
              <a:t>Reoccurring Earthquakes</a:t>
            </a:r>
          </a:p>
        </p:txBody>
      </p:sp>
      <p:sp>
        <p:nvSpPr>
          <p:cNvPr id="154627" name="Rectangle 3"/>
          <p:cNvSpPr>
            <a:spLocks noGrp="1" noChangeArrowheads="1"/>
          </p:cNvSpPr>
          <p:nvPr>
            <p:ph type="body" idx="1"/>
          </p:nvPr>
        </p:nvSpPr>
        <p:spPr>
          <a:xfrm>
            <a:off x="152400" y="1195388"/>
            <a:ext cx="4632325" cy="5054600"/>
          </a:xfrm>
        </p:spPr>
        <p:txBody>
          <a:bodyPr/>
          <a:lstStyle/>
          <a:p>
            <a:pPr eaLnBrk="1" hangingPunct="1">
              <a:lnSpc>
                <a:spcPct val="90000"/>
              </a:lnSpc>
            </a:pPr>
            <a:r>
              <a:rPr lang="en-US" dirty="0">
                <a:latin typeface="Arial" charset="0"/>
                <a:ea typeface="ＭＳ Ｐゴシック" charset="0"/>
                <a:cs typeface="Arial" charset="0"/>
              </a:rPr>
              <a:t>~96 mm total slip </a:t>
            </a:r>
          </a:p>
          <a:p>
            <a:pPr eaLnBrk="1" hangingPunct="1">
              <a:lnSpc>
                <a:spcPct val="90000"/>
              </a:lnSpc>
            </a:pPr>
            <a:r>
              <a:rPr lang="en-US" dirty="0">
                <a:latin typeface="Arial" charset="0"/>
                <a:ea typeface="ＭＳ Ｐゴシック" charset="0"/>
                <a:cs typeface="Arial" charset="0"/>
              </a:rPr>
              <a:t>Plate moving </a:t>
            </a:r>
            <a:r>
              <a:rPr lang="en-US" dirty="0" smtClean="0">
                <a:latin typeface="Arial" charset="0"/>
                <a:ea typeface="ＭＳ Ｐゴシック" charset="0"/>
                <a:cs typeface="Arial" charset="0"/>
              </a:rPr>
              <a:t>–~</a:t>
            </a:r>
            <a:r>
              <a:rPr lang="en-US" dirty="0">
                <a:latin typeface="Arial" charset="0"/>
                <a:ea typeface="ＭＳ Ｐゴシック" charset="0"/>
                <a:cs typeface="Arial" charset="0"/>
              </a:rPr>
              <a:t>22mm/</a:t>
            </a:r>
            <a:r>
              <a:rPr lang="en-US" dirty="0" err="1">
                <a:latin typeface="Arial" charset="0"/>
                <a:ea typeface="ＭＳ Ｐゴシック" charset="0"/>
                <a:cs typeface="Arial" charset="0"/>
              </a:rPr>
              <a:t>yr</a:t>
            </a:r>
            <a:r>
              <a:rPr lang="en-US" dirty="0">
                <a:latin typeface="Arial" charset="0"/>
                <a:ea typeface="ＭＳ Ｐゴシック" charset="0"/>
                <a:cs typeface="Arial" charset="0"/>
              </a:rPr>
              <a:t> at </a:t>
            </a:r>
            <a:r>
              <a:rPr lang="en-US" dirty="0" err="1">
                <a:latin typeface="Arial" charset="0"/>
                <a:ea typeface="ＭＳ Ｐゴシック" charset="0"/>
                <a:cs typeface="Arial" charset="0"/>
              </a:rPr>
              <a:t>Parkfield</a:t>
            </a:r>
            <a:endParaRPr lang="en-US" dirty="0">
              <a:latin typeface="Arial" charset="0"/>
              <a:ea typeface="ＭＳ Ｐゴシック" charset="0"/>
              <a:cs typeface="Arial" charset="0"/>
            </a:endParaRPr>
          </a:p>
          <a:p>
            <a:pPr eaLnBrk="1" hangingPunct="1">
              <a:lnSpc>
                <a:spcPct val="90000"/>
              </a:lnSpc>
            </a:pPr>
            <a:r>
              <a:rPr lang="en-US" dirty="0">
                <a:latin typeface="Arial" charset="0"/>
                <a:ea typeface="ＭＳ Ｐゴシック" charset="0"/>
                <a:cs typeface="Arial" charset="0"/>
              </a:rPr>
              <a:t>How long should it take to build enough strain energy to generate an earthquake with a similar magnitude?</a:t>
            </a:r>
          </a:p>
          <a:p>
            <a:pPr lvl="1" eaLnBrk="1" hangingPunct="1">
              <a:lnSpc>
                <a:spcPct val="90000"/>
              </a:lnSpc>
            </a:pPr>
            <a:r>
              <a:rPr lang="en-US" b="1" dirty="0">
                <a:solidFill>
                  <a:srgbClr val="FF0000"/>
                </a:solidFill>
                <a:latin typeface="Arial" charset="0"/>
                <a:ea typeface="ＭＳ Ｐゴシック" charset="0"/>
                <a:cs typeface="Arial" charset="0"/>
              </a:rPr>
              <a:t>96mm/22 mm per year = ~4.4 years</a:t>
            </a:r>
          </a:p>
          <a:p>
            <a:pPr lvl="1" eaLnBrk="1" hangingPunct="1">
              <a:lnSpc>
                <a:spcPct val="90000"/>
              </a:lnSpc>
            </a:pPr>
            <a:endParaRPr lang="en-US" b="1" dirty="0">
              <a:solidFill>
                <a:srgbClr val="FF0000"/>
              </a:solidFill>
              <a:latin typeface="Calibri" charset="0"/>
              <a:ea typeface="ＭＳ Ｐゴシック" charset="0"/>
            </a:endParaRPr>
          </a:p>
        </p:txBody>
      </p:sp>
      <p:pic>
        <p:nvPicPr>
          <p:cNvPr id="33796" name="Picture 7" descr="parkfield_eq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030288"/>
            <a:ext cx="3703638"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8"/>
          <p:cNvSpPr txBox="1">
            <a:spLocks noChangeArrowheads="1"/>
          </p:cNvSpPr>
          <p:nvPr/>
        </p:nvSpPr>
        <p:spPr bwMode="auto">
          <a:xfrm>
            <a:off x="4757738" y="4822825"/>
            <a:ext cx="39814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Area map of Parkfield: USGS </a:t>
            </a:r>
          </a:p>
          <a:p>
            <a:pPr eaLnBrk="1" hangingPunct="1"/>
            <a:r>
              <a:rPr lang="en-US" sz="2000"/>
              <a:t>Red = Epicenters of the main shock and aftershocks within one month of event</a:t>
            </a:r>
          </a:p>
          <a:p>
            <a:pPr eaLnBrk="1" hangingPunct="1"/>
            <a:r>
              <a:rPr lang="en-US" sz="2000"/>
              <a:t>Yellow = Epicenters of earthquakes from 1973–2006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latin typeface="Arial" charset="0"/>
                <a:cs typeface="Arial" charset="0"/>
              </a:rPr>
              <a:t>Reoccurring Earthquakes</a:t>
            </a:r>
          </a:p>
        </p:txBody>
      </p:sp>
      <p:sp>
        <p:nvSpPr>
          <p:cNvPr id="156675" name="Rectangle 3"/>
          <p:cNvSpPr>
            <a:spLocks noGrp="1" noChangeArrowheads="1"/>
          </p:cNvSpPr>
          <p:nvPr>
            <p:ph type="body" idx="1"/>
          </p:nvPr>
        </p:nvSpPr>
        <p:spPr>
          <a:xfrm>
            <a:off x="152400" y="1195388"/>
            <a:ext cx="4433888" cy="5054600"/>
          </a:xfrm>
        </p:spPr>
        <p:txBody>
          <a:bodyPr/>
          <a:lstStyle/>
          <a:p>
            <a:pPr eaLnBrk="1" hangingPunct="1">
              <a:lnSpc>
                <a:spcPct val="80000"/>
              </a:lnSpc>
            </a:pPr>
            <a:r>
              <a:rPr lang="en-US" sz="2600" b="1" dirty="0">
                <a:latin typeface="Arial" charset="0"/>
                <a:ea typeface="ＭＳ Ｐゴシック" charset="0"/>
                <a:cs typeface="Arial" charset="0"/>
              </a:rPr>
              <a:t>Observed frequency of M6 earthquakes during the 20th century?  </a:t>
            </a:r>
          </a:p>
          <a:p>
            <a:pPr lvl="1" eaLnBrk="1" hangingPunct="1">
              <a:lnSpc>
                <a:spcPct val="80000"/>
              </a:lnSpc>
            </a:pPr>
            <a:r>
              <a:rPr lang="en-US" sz="2400" b="1" dirty="0">
                <a:solidFill>
                  <a:srgbClr val="FF0000"/>
                </a:solidFill>
                <a:latin typeface="Arial" charset="0"/>
                <a:ea typeface="ＭＳ Ｐゴシック" charset="0"/>
                <a:cs typeface="Arial" charset="0"/>
              </a:rPr>
              <a:t>~every 20 years</a:t>
            </a:r>
          </a:p>
          <a:p>
            <a:pPr eaLnBrk="1" hangingPunct="1">
              <a:lnSpc>
                <a:spcPct val="80000"/>
              </a:lnSpc>
            </a:pPr>
            <a:r>
              <a:rPr lang="en-US" sz="2600" b="1" dirty="0">
                <a:latin typeface="Arial" charset="0"/>
                <a:ea typeface="ＭＳ Ｐゴシック" charset="0"/>
                <a:cs typeface="Arial" charset="0"/>
              </a:rPr>
              <a:t>Predicted frequency:</a:t>
            </a:r>
          </a:p>
          <a:p>
            <a:pPr lvl="1" eaLnBrk="1" hangingPunct="1">
              <a:lnSpc>
                <a:spcPct val="80000"/>
              </a:lnSpc>
            </a:pPr>
            <a:r>
              <a:rPr lang="en-US" sz="2400" b="1" dirty="0">
                <a:solidFill>
                  <a:srgbClr val="FF0000"/>
                </a:solidFill>
                <a:latin typeface="Arial" charset="0"/>
                <a:ea typeface="ＭＳ Ｐゴシック" charset="0"/>
                <a:cs typeface="Arial" charset="0"/>
              </a:rPr>
              <a:t>96mm / 22 mm per year = ~4.4 years</a:t>
            </a:r>
          </a:p>
          <a:p>
            <a:pPr eaLnBrk="1" hangingPunct="1">
              <a:lnSpc>
                <a:spcPct val="80000"/>
              </a:lnSpc>
            </a:pPr>
            <a:r>
              <a:rPr lang="en-US" sz="2600" b="1" dirty="0">
                <a:latin typeface="Arial" charset="0"/>
                <a:ea typeface="ＭＳ Ｐゴシック" charset="0"/>
                <a:cs typeface="Arial" charset="0"/>
              </a:rPr>
              <a:t>Why are these numbers different?</a:t>
            </a:r>
          </a:p>
          <a:p>
            <a:pPr lvl="1" eaLnBrk="1" hangingPunct="1">
              <a:lnSpc>
                <a:spcPct val="80000"/>
              </a:lnSpc>
            </a:pPr>
            <a:r>
              <a:rPr lang="en-US" sz="2400" b="1" dirty="0">
                <a:solidFill>
                  <a:srgbClr val="FF0000"/>
                </a:solidFill>
                <a:latin typeface="Arial" charset="0"/>
                <a:ea typeface="ＭＳ Ｐゴシック" charset="0"/>
                <a:cs typeface="Arial" charset="0"/>
              </a:rPr>
              <a:t>Smaller earthquakes release some of the strain. </a:t>
            </a:r>
          </a:p>
          <a:p>
            <a:pPr lvl="1" eaLnBrk="1" hangingPunct="1">
              <a:lnSpc>
                <a:spcPct val="80000"/>
              </a:lnSpc>
            </a:pPr>
            <a:r>
              <a:rPr lang="en-US" sz="2400" b="1" dirty="0">
                <a:solidFill>
                  <a:srgbClr val="FF0000"/>
                </a:solidFill>
                <a:latin typeface="Arial" charset="0"/>
                <a:ea typeface="ＭＳ Ｐゴシック" charset="0"/>
                <a:cs typeface="Arial" charset="0"/>
              </a:rPr>
              <a:t>There are </a:t>
            </a:r>
            <a:r>
              <a:rPr lang="en-US" sz="2400" b="1" dirty="0" smtClean="0">
                <a:solidFill>
                  <a:srgbClr val="FF0000"/>
                </a:solidFill>
                <a:latin typeface="Arial" charset="0"/>
                <a:ea typeface="ＭＳ Ｐゴシック" charset="0"/>
                <a:cs typeface="Arial" charset="0"/>
              </a:rPr>
              <a:t>interactions </a:t>
            </a:r>
            <a:r>
              <a:rPr lang="en-US" sz="2400" b="1" dirty="0">
                <a:solidFill>
                  <a:srgbClr val="FF0000"/>
                </a:solidFill>
                <a:latin typeface="Arial" charset="0"/>
                <a:ea typeface="ＭＳ Ｐゴシック" charset="0"/>
                <a:cs typeface="Arial" charset="0"/>
              </a:rPr>
              <a:t>with nearby faults, etc.</a:t>
            </a:r>
            <a:r>
              <a:rPr lang="en-US" sz="2400" dirty="0">
                <a:solidFill>
                  <a:srgbClr val="FF0000"/>
                </a:solidFill>
                <a:latin typeface="Arial" charset="0"/>
                <a:ea typeface="ＭＳ Ｐゴシック" charset="0"/>
                <a:cs typeface="Arial" charset="0"/>
              </a:rPr>
              <a:t> </a:t>
            </a:r>
          </a:p>
          <a:p>
            <a:pPr eaLnBrk="1" hangingPunct="1">
              <a:lnSpc>
                <a:spcPct val="80000"/>
              </a:lnSpc>
            </a:pPr>
            <a:endParaRPr lang="en-US" sz="2600" dirty="0">
              <a:latin typeface="Calibri" charset="0"/>
              <a:ea typeface="ＭＳ Ｐゴシック" charset="0"/>
              <a:cs typeface="ＭＳ Ｐゴシック" charset="0"/>
            </a:endParaRPr>
          </a:p>
          <a:p>
            <a:pPr lvl="1" eaLnBrk="1" hangingPunct="1">
              <a:lnSpc>
                <a:spcPct val="80000"/>
              </a:lnSpc>
            </a:pPr>
            <a:endParaRPr lang="en-US" sz="2400" b="1" dirty="0">
              <a:solidFill>
                <a:srgbClr val="FF0000"/>
              </a:solidFill>
              <a:latin typeface="Calibri" charset="0"/>
              <a:ea typeface="ＭＳ Ｐゴシック" charset="0"/>
            </a:endParaRP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481138"/>
            <a:ext cx="45402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667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667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xfrm>
            <a:off x="3048000" y="60325"/>
            <a:ext cx="6096000" cy="673100"/>
          </a:xfrm>
        </p:spPr>
        <p:txBody>
          <a:bodyPr/>
          <a:lstStyle/>
          <a:p>
            <a:pPr eaLnBrk="1" hangingPunct="1"/>
            <a:r>
              <a:rPr lang="en-US" dirty="0" smtClean="0">
                <a:latin typeface="Arial" charset="0"/>
                <a:cs typeface="Arial" charset="0"/>
              </a:rPr>
              <a:t>Extension: Explore </a:t>
            </a:r>
            <a:r>
              <a:rPr lang="en-US" dirty="0">
                <a:latin typeface="Arial" charset="0"/>
                <a:cs typeface="Arial" charset="0"/>
              </a:rPr>
              <a:t>More GPS Locations </a:t>
            </a:r>
          </a:p>
        </p:txBody>
      </p:sp>
      <p:pic>
        <p:nvPicPr>
          <p:cNvPr id="2867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4950" y="1390650"/>
            <a:ext cx="8361363" cy="5013325"/>
          </a:xfrm>
          <a:noFill/>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sz="3200">
                <a:latin typeface="Arial" charset="0"/>
                <a:cs typeface="ＭＳ Ｐゴシック" charset="0"/>
              </a:rPr>
              <a:t>Other Tools to Explore</a:t>
            </a:r>
          </a:p>
        </p:txBody>
      </p:sp>
      <p:sp>
        <p:nvSpPr>
          <p:cNvPr id="98306" name="Content Placeholder 2"/>
          <p:cNvSpPr>
            <a:spLocks noGrp="1"/>
          </p:cNvSpPr>
          <p:nvPr>
            <p:ph idx="1"/>
          </p:nvPr>
        </p:nvSpPr>
        <p:spPr/>
        <p:txBody>
          <a:bodyPr/>
          <a:lstStyle/>
          <a:p>
            <a:r>
              <a:rPr lang="en-US">
                <a:latin typeface="Arial" charset="0"/>
                <a:ea typeface="ＭＳ Ｐゴシック" charset="0"/>
                <a:cs typeface="Arial" charset="0"/>
              </a:rPr>
              <a:t>UNAVCO GPS, Earthquake, Volcano Viewer</a:t>
            </a:r>
          </a:p>
          <a:p>
            <a:pPr lvl="1"/>
            <a:r>
              <a:rPr lang="en-US">
                <a:latin typeface="Arial" charset="0"/>
                <a:ea typeface="ＭＳ Ｐゴシック" charset="0"/>
                <a:cs typeface="Arial" charset="0"/>
                <a:hlinkClick r:id="rId2"/>
              </a:rPr>
              <a:t>http://geon.unavco.org/unavco/GEV.php</a:t>
            </a:r>
            <a:endParaRPr lang="en-US">
              <a:latin typeface="Arial" charset="0"/>
              <a:ea typeface="ＭＳ Ｐゴシック" charset="0"/>
              <a:cs typeface="Arial" charset="0"/>
            </a:endParaRPr>
          </a:p>
          <a:p>
            <a:r>
              <a:rPr lang="en-US">
                <a:latin typeface="Arial" charset="0"/>
                <a:ea typeface="ＭＳ Ｐゴシック" charset="0"/>
                <a:cs typeface="Arial" charset="0"/>
              </a:rPr>
              <a:t>Google Earth: Learn About Plate Tectonics</a:t>
            </a:r>
          </a:p>
          <a:p>
            <a:pPr lvl="1"/>
            <a:r>
              <a:rPr lang="en-US">
                <a:latin typeface="Arial" charset="0"/>
                <a:ea typeface="ＭＳ Ｐゴシック" charset="0"/>
                <a:cs typeface="Arial" charset="0"/>
                <a:hlinkClick r:id="rId3"/>
              </a:rPr>
              <a:t>http://geon.unavco.org/unavco/GE/Learn_about_Plate_Tectonics.kmz</a:t>
            </a:r>
            <a:r>
              <a:rPr lang="en-US">
                <a:latin typeface="Arial" charset="0"/>
                <a:ea typeface="ＭＳ Ｐゴシック" charset="0"/>
                <a:cs typeface="Arial" charset="0"/>
              </a:rPr>
              <a:t> </a:t>
            </a:r>
          </a:p>
          <a:p>
            <a:r>
              <a:rPr lang="en-US">
                <a:latin typeface="Arial" charset="0"/>
                <a:ea typeface="ＭＳ Ｐゴシック" charset="0"/>
                <a:cs typeface="Arial" charset="0"/>
              </a:rPr>
              <a:t>IRIS Earthquake Browser</a:t>
            </a:r>
          </a:p>
          <a:p>
            <a:pPr lvl="1"/>
            <a:r>
              <a:rPr lang="en-US">
                <a:latin typeface="Arial" charset="0"/>
                <a:ea typeface="ＭＳ Ｐゴシック" charset="0"/>
                <a:cs typeface="Arial" charset="0"/>
                <a:hlinkClick r:id="rId4"/>
              </a:rPr>
              <a:t>http://www.iris.washington.edu/servlet/eventserver/map.do</a:t>
            </a:r>
            <a:endParaRPr lang="en-US">
              <a:latin typeface="Arial" charset="0"/>
              <a:ea typeface="ＭＳ Ｐゴシック" charset="0"/>
              <a:cs typeface="Arial" charset="0"/>
            </a:endParaRPr>
          </a:p>
        </p:txBody>
      </p:sp>
      <p:sp>
        <p:nvSpPr>
          <p:cNvPr id="98307" name="Slide Number Placeholder 3"/>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1A2D23-8D6F-1C4F-8005-ABB82A87DAB5}" type="slidenum">
              <a:rPr lang="en-US" sz="900">
                <a:solidFill>
                  <a:srgbClr val="898989"/>
                </a:solidFill>
              </a:rPr>
              <a:pPr eaLnBrk="1" hangingPunct="1"/>
              <a:t>95</a:t>
            </a:fld>
            <a:endParaRPr lang="en-US" sz="900">
              <a:solidFill>
                <a:srgbClr val="898989"/>
              </a:solidFill>
            </a:endParaRPr>
          </a:p>
        </p:txBody>
      </p:sp>
    </p:spTree>
    <p:extLst>
      <p:ext uri="{BB962C8B-B14F-4D97-AF65-F5344CB8AC3E}">
        <p14:creationId xmlns:p14="http://schemas.microsoft.com/office/powerpoint/2010/main" val="774787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endParaRPr lang="en-US">
              <a:latin typeface="Arial" charset="0"/>
            </a:endParaRPr>
          </a:p>
        </p:txBody>
      </p:sp>
      <p:sp>
        <p:nvSpPr>
          <p:cNvPr id="3" name="Content Placeholder 2"/>
          <p:cNvSpPr>
            <a:spLocks noGrp="1"/>
          </p:cNvSpPr>
          <p:nvPr>
            <p:ph idx="1"/>
          </p:nvPr>
        </p:nvSpPr>
        <p:spPr/>
        <p:txBody>
          <a:bodyPr/>
          <a:lstStyle/>
          <a:p>
            <a:pPr marL="0" indent="0">
              <a:buFont typeface="Arial" charset="0"/>
              <a:buNone/>
              <a:defRPr/>
            </a:pPr>
            <a:r>
              <a:rPr lang="en-US" dirty="0" smtClean="0"/>
              <a:t>Extra slides: </a:t>
            </a:r>
          </a:p>
          <a:p>
            <a:pPr>
              <a:defRPr/>
            </a:pPr>
            <a:r>
              <a:rPr lang="en-US" dirty="0" smtClean="0"/>
              <a:t>Slides on reference frames</a:t>
            </a:r>
          </a:p>
          <a:p>
            <a:pPr>
              <a:defRPr/>
            </a:pPr>
            <a:r>
              <a:rPr lang="en-US" dirty="0" smtClean="0"/>
              <a:t>Slides to with a simple example for graphing North </a:t>
            </a:r>
            <a:r>
              <a:rPr lang="en-US" dirty="0" err="1" smtClean="0"/>
              <a:t>vs</a:t>
            </a:r>
            <a:r>
              <a:rPr lang="en-US" dirty="0" smtClean="0"/>
              <a:t> Time and East </a:t>
            </a:r>
            <a:r>
              <a:rPr lang="en-US" dirty="0" err="1" smtClean="0"/>
              <a:t>vs</a:t>
            </a:r>
            <a:r>
              <a:rPr lang="en-US" dirty="0" smtClean="0"/>
              <a:t> Time</a:t>
            </a:r>
            <a:endParaRPr lang="en-US" dirty="0"/>
          </a:p>
        </p:txBody>
      </p:sp>
    </p:spTree>
    <p:extLst>
      <p:ext uri="{BB962C8B-B14F-4D97-AF65-F5344CB8AC3E}">
        <p14:creationId xmlns:p14="http://schemas.microsoft.com/office/powerpoint/2010/main" val="1567067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009650"/>
            <a:ext cx="8616950"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itle 4"/>
          <p:cNvSpPr>
            <a:spLocks noGrp="1"/>
          </p:cNvSpPr>
          <p:nvPr>
            <p:ph type="title"/>
          </p:nvPr>
        </p:nvSpPr>
        <p:spPr/>
        <p:txBody>
          <a:bodyPr/>
          <a:lstStyle/>
          <a:p>
            <a:r>
              <a:rPr lang="en-US">
                <a:latin typeface="Arial" charset="0"/>
              </a:rPr>
              <a:t>Iceland…</a:t>
            </a:r>
          </a:p>
        </p:txBody>
      </p:sp>
    </p:spTree>
    <p:extLst>
      <p:ext uri="{BB962C8B-B14F-4D97-AF65-F5344CB8AC3E}">
        <p14:creationId xmlns:p14="http://schemas.microsoft.com/office/powerpoint/2010/main" val="341579142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2455863" y="38100"/>
            <a:ext cx="6688137" cy="777875"/>
          </a:xfrm>
        </p:spPr>
        <p:txBody>
          <a:bodyPr/>
          <a:lstStyle/>
          <a:p>
            <a:r>
              <a:rPr lang="en-US" sz="3000">
                <a:latin typeface="Arial" charset="0"/>
              </a:rPr>
              <a:t>Part 2: Real GPS Data: </a:t>
            </a:r>
            <a:br>
              <a:rPr lang="en-US" sz="3000">
                <a:latin typeface="Arial" charset="0"/>
              </a:rPr>
            </a:br>
            <a:r>
              <a:rPr lang="en-US" sz="3000">
                <a:latin typeface="Arial" charset="0"/>
              </a:rPr>
              <a:t>Surprising Discoveries About Iceland </a:t>
            </a:r>
          </a:p>
        </p:txBody>
      </p:sp>
      <p:pic>
        <p:nvPicPr>
          <p:cNvPr id="101378" name="Content Placeholder 3" descr="iceland_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038" y="1298575"/>
            <a:ext cx="8559800" cy="4700588"/>
          </a:xfrm>
        </p:spPr>
      </p:pic>
      <p:grpSp>
        <p:nvGrpSpPr>
          <p:cNvPr id="101379" name="Group 9"/>
          <p:cNvGrpSpPr>
            <a:grpSpLocks/>
          </p:cNvGrpSpPr>
          <p:nvPr/>
        </p:nvGrpSpPr>
        <p:grpSpPr bwMode="auto">
          <a:xfrm>
            <a:off x="1700213" y="4405313"/>
            <a:ext cx="5205412" cy="1044575"/>
            <a:chOff x="1700946" y="4404985"/>
            <a:chExt cx="5204376" cy="1044767"/>
          </a:xfrm>
        </p:grpSpPr>
        <p:sp>
          <p:nvSpPr>
            <p:cNvPr id="5" name="Oval 4"/>
            <p:cNvSpPr/>
            <p:nvPr/>
          </p:nvSpPr>
          <p:spPr>
            <a:xfrm>
              <a:off x="1905692" y="4682848"/>
              <a:ext cx="338071" cy="33978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765724" y="4404985"/>
              <a:ext cx="338071" cy="33819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382" name="TextBox 7"/>
            <p:cNvSpPr txBox="1">
              <a:spLocks noChangeArrowheads="1"/>
            </p:cNvSpPr>
            <p:nvPr/>
          </p:nvSpPr>
          <p:spPr bwMode="auto">
            <a:xfrm>
              <a:off x="1700946" y="5080420"/>
              <a:ext cx="8132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101383" name="TextBox 8"/>
            <p:cNvSpPr txBox="1">
              <a:spLocks noChangeArrowheads="1"/>
            </p:cNvSpPr>
            <p:nvPr/>
          </p:nvSpPr>
          <p:spPr bwMode="auto">
            <a:xfrm>
              <a:off x="6066706" y="4675007"/>
              <a:ext cx="83861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spTree>
    <p:extLst>
      <p:ext uri="{BB962C8B-B14F-4D97-AF65-F5344CB8AC3E}">
        <p14:creationId xmlns:p14="http://schemas.microsoft.com/office/powerpoint/2010/main" val="350678154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Content Placeholder 3" descr="iceland_graphs.jpg"/>
          <p:cNvPicPr>
            <a:picLocks noGrp="1" noChangeAspect="1"/>
          </p:cNvPicPr>
          <p:nvPr>
            <p:ph idx="1"/>
          </p:nvPr>
        </p:nvPicPr>
        <p:blipFill>
          <a:blip r:embed="rId2">
            <a:extLst>
              <a:ext uri="{28A0092B-C50C-407E-A947-70E740481C1C}">
                <a14:useLocalDpi xmlns:a14="http://schemas.microsoft.com/office/drawing/2010/main" val="0"/>
              </a:ext>
            </a:extLst>
          </a:blip>
          <a:srcRect l="911" t="5869" r="2081" b="5431"/>
          <a:stretch>
            <a:fillRect/>
          </a:stretch>
        </p:blipFill>
        <p:spPr>
          <a:xfrm>
            <a:off x="652463" y="884238"/>
            <a:ext cx="8404225" cy="3894137"/>
          </a:xfrm>
        </p:spPr>
      </p:pic>
      <p:sp>
        <p:nvSpPr>
          <p:cNvPr id="2" name="Rectangle 1"/>
          <p:cNvSpPr/>
          <p:nvPr/>
        </p:nvSpPr>
        <p:spPr>
          <a:xfrm>
            <a:off x="0" y="4457700"/>
            <a:ext cx="9144000" cy="240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403" name="Title 1"/>
          <p:cNvSpPr>
            <a:spLocks noGrp="1"/>
          </p:cNvSpPr>
          <p:nvPr>
            <p:ph type="title"/>
          </p:nvPr>
        </p:nvSpPr>
        <p:spPr>
          <a:xfrm>
            <a:off x="1217613" y="60325"/>
            <a:ext cx="7926387" cy="673100"/>
          </a:xfrm>
        </p:spPr>
        <p:txBody>
          <a:bodyPr/>
          <a:lstStyle/>
          <a:p>
            <a:r>
              <a:rPr lang="en-US" sz="3200">
                <a:latin typeface="Arial" charset="0"/>
              </a:rPr>
              <a:t>What does the GPS data show us?</a:t>
            </a:r>
          </a:p>
        </p:txBody>
      </p:sp>
      <p:pic>
        <p:nvPicPr>
          <p:cNvPr id="102404" name="Content Placeholder 3" descr="reyk_gps.png"/>
          <p:cNvPicPr>
            <a:picLocks noChangeAspect="1"/>
          </p:cNvPicPr>
          <p:nvPr/>
        </p:nvPicPr>
        <p:blipFill>
          <a:blip r:embed="rId3">
            <a:extLst>
              <a:ext uri="{28A0092B-C50C-407E-A947-70E740481C1C}">
                <a14:useLocalDpi xmlns:a14="http://schemas.microsoft.com/office/drawing/2010/main" val="0"/>
              </a:ext>
            </a:extLst>
          </a:blip>
          <a:srcRect t="4909" b="52228"/>
          <a:stretch>
            <a:fillRect/>
          </a:stretch>
        </p:blipFill>
        <p:spPr bwMode="auto">
          <a:xfrm>
            <a:off x="350838" y="4741863"/>
            <a:ext cx="392271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reyk_gps.png"/>
          <p:cNvPicPr>
            <a:picLocks noChangeAspect="1"/>
          </p:cNvPicPr>
          <p:nvPr/>
        </p:nvPicPr>
        <p:blipFill>
          <a:blip r:embed="rId3">
            <a:extLst>
              <a:ext uri="{28A0092B-C50C-407E-A947-70E740481C1C}">
                <a14:useLocalDpi xmlns:a14="http://schemas.microsoft.com/office/drawing/2010/main" val="0"/>
              </a:ext>
            </a:extLst>
          </a:blip>
          <a:srcRect t="56172"/>
          <a:stretch>
            <a:fillRect/>
          </a:stretch>
        </p:blipFill>
        <p:spPr bwMode="auto">
          <a:xfrm>
            <a:off x="373063" y="5791200"/>
            <a:ext cx="392271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Box 6"/>
          <p:cNvSpPr txBox="1">
            <a:spLocks noChangeArrowheads="1"/>
          </p:cNvSpPr>
          <p:nvPr/>
        </p:nvSpPr>
        <p:spPr bwMode="auto">
          <a:xfrm rot="-5400000">
            <a:off x="-357187" y="4932362"/>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(mm)</a:t>
            </a:r>
          </a:p>
        </p:txBody>
      </p:sp>
      <p:sp>
        <p:nvSpPr>
          <p:cNvPr id="102407" name="TextBox 7"/>
          <p:cNvSpPr txBox="1">
            <a:spLocks noChangeArrowheads="1"/>
          </p:cNvSpPr>
          <p:nvPr/>
        </p:nvSpPr>
        <p:spPr bwMode="auto">
          <a:xfrm rot="-5400000">
            <a:off x="-266700" y="6110288"/>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(mm)</a:t>
            </a:r>
          </a:p>
        </p:txBody>
      </p:sp>
      <p:pic>
        <p:nvPicPr>
          <p:cNvPr id="102408" name="Content Placeholder 3" descr="hofn_GPS.png"/>
          <p:cNvPicPr>
            <a:picLocks noChangeAspect="1"/>
          </p:cNvPicPr>
          <p:nvPr/>
        </p:nvPicPr>
        <p:blipFill>
          <a:blip r:embed="rId4">
            <a:extLst>
              <a:ext uri="{28A0092B-C50C-407E-A947-70E740481C1C}">
                <a14:useLocalDpi xmlns:a14="http://schemas.microsoft.com/office/drawing/2010/main" val="0"/>
              </a:ext>
            </a:extLst>
          </a:blip>
          <a:srcRect t="4912" b="51994"/>
          <a:stretch>
            <a:fillRect/>
          </a:stretch>
        </p:blipFill>
        <p:spPr bwMode="auto">
          <a:xfrm>
            <a:off x="5041900" y="4732338"/>
            <a:ext cx="39227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Content Placeholder 3" descr="hofn_GPS.png"/>
          <p:cNvPicPr>
            <a:picLocks noChangeAspect="1"/>
          </p:cNvPicPr>
          <p:nvPr/>
        </p:nvPicPr>
        <p:blipFill>
          <a:blip r:embed="rId4">
            <a:extLst>
              <a:ext uri="{28A0092B-C50C-407E-A947-70E740481C1C}">
                <a14:useLocalDpi xmlns:a14="http://schemas.microsoft.com/office/drawing/2010/main" val="0"/>
              </a:ext>
            </a:extLst>
          </a:blip>
          <a:srcRect t="55658"/>
          <a:stretch>
            <a:fillRect/>
          </a:stretch>
        </p:blipFill>
        <p:spPr bwMode="auto">
          <a:xfrm>
            <a:off x="4991100" y="5781675"/>
            <a:ext cx="39862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TextBox 21"/>
          <p:cNvSpPr txBox="1">
            <a:spLocks noChangeArrowheads="1"/>
          </p:cNvSpPr>
          <p:nvPr/>
        </p:nvSpPr>
        <p:spPr bwMode="auto">
          <a:xfrm>
            <a:off x="466725" y="4406900"/>
            <a:ext cx="103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102411" name="TextBox 22"/>
          <p:cNvSpPr txBox="1">
            <a:spLocks noChangeArrowheads="1"/>
          </p:cNvSpPr>
          <p:nvPr/>
        </p:nvSpPr>
        <p:spPr bwMode="auto">
          <a:xfrm>
            <a:off x="5207000" y="4406900"/>
            <a:ext cx="1081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sp>
        <p:nvSpPr>
          <p:cNvPr id="102412" name="TextBox 14"/>
          <p:cNvSpPr txBox="1">
            <a:spLocks noChangeArrowheads="1"/>
          </p:cNvSpPr>
          <p:nvPr/>
        </p:nvSpPr>
        <p:spPr bwMode="auto">
          <a:xfrm rot="-5400000">
            <a:off x="4259263" y="4932362"/>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(mm)</a:t>
            </a:r>
          </a:p>
        </p:txBody>
      </p:sp>
      <p:sp>
        <p:nvSpPr>
          <p:cNvPr id="102413" name="TextBox 15"/>
          <p:cNvSpPr txBox="1">
            <a:spLocks noChangeArrowheads="1"/>
          </p:cNvSpPr>
          <p:nvPr/>
        </p:nvSpPr>
        <p:spPr bwMode="auto">
          <a:xfrm rot="-5400000">
            <a:off x="4348163" y="6110288"/>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(mm)</a:t>
            </a:r>
          </a:p>
        </p:txBody>
      </p:sp>
    </p:spTree>
    <p:extLst>
      <p:ext uri="{BB962C8B-B14F-4D97-AF65-F5344CB8AC3E}">
        <p14:creationId xmlns:p14="http://schemas.microsoft.com/office/powerpoint/2010/main" val="14242070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1668</TotalTime>
  <Words>6235</Words>
  <Application>Microsoft Macintosh PowerPoint</Application>
  <PresentationFormat>On-screen Show (4:3)</PresentationFormat>
  <Paragraphs>1427</Paragraphs>
  <Slides>107</Slides>
  <Notes>66</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PowerPoint Presentation</vt:lpstr>
      <vt:lpstr>Geologic  Temporal &amp; Spatial scales are very Large</vt:lpstr>
      <vt:lpstr>GPS brings plate tectonics to the human scale of millimeters per year</vt:lpstr>
      <vt:lpstr>With GPS, Learners can see the plates moving apart</vt:lpstr>
      <vt:lpstr>With GPS, You can SEE the Land Move!</vt:lpstr>
      <vt:lpstr>Sendai 2011-Mar-11, 05:46:23 UTC Earthquake</vt:lpstr>
      <vt:lpstr>Sendai / Tohoku-oki earthquake displacements from 0530 - 0630 UTC </vt:lpstr>
      <vt:lpstr>About Geodesy</vt:lpstr>
      <vt:lpstr>GPS In Extreme Environments</vt:lpstr>
      <vt:lpstr>Activity Outcomes</vt:lpstr>
      <vt:lpstr>Introduction: GPS Basics</vt:lpstr>
      <vt:lpstr>Anatomy of a GPS Station </vt:lpstr>
      <vt:lpstr>Movement of GPS Stations</vt:lpstr>
      <vt:lpstr>Part 3: Examine GPS Vector Data</vt:lpstr>
      <vt:lpstr>Part 1: Build a Gumdrop GPS Station</vt:lpstr>
      <vt:lpstr>Demonstration  Pinpoint Location With GPS</vt:lpstr>
      <vt:lpstr>Part 2: Measure Movement: Processed GPS Data</vt:lpstr>
      <vt:lpstr>Starting With the Basics:  GPS Time Series Plot</vt:lpstr>
      <vt:lpstr>Units of Measurement</vt:lpstr>
      <vt:lpstr>Gaps in Data</vt:lpstr>
      <vt:lpstr>Determine the direction of movement of high-precision GPS Monument A </vt:lpstr>
      <vt:lpstr>Plotting the GPS Position Over Time: North</vt:lpstr>
      <vt:lpstr>Plotting the GPS Position Over Time: North</vt:lpstr>
      <vt:lpstr>Plotting the GPS Position Over Time: East</vt:lpstr>
      <vt:lpstr>Plotting the GPS Position Over Time: East</vt:lpstr>
      <vt:lpstr>Plotting the GPS Position Over Time: Height</vt:lpstr>
      <vt:lpstr>Plotting the GPS Position Over Time: Height</vt:lpstr>
      <vt:lpstr>Which way are we going? </vt:lpstr>
      <vt:lpstr>Which way are we going?  Moving North and East</vt:lpstr>
      <vt:lpstr>Plot North and East Together</vt:lpstr>
      <vt:lpstr>What Direction Is GPS Monument A Moving?</vt:lpstr>
      <vt:lpstr>Part 3: What Direction Is GPS Monument B Moving?</vt:lpstr>
      <vt:lpstr>Plotting North and East Positions Together</vt:lpstr>
      <vt:lpstr>Plotting North and East Positions Together</vt:lpstr>
      <vt:lpstr>Which way are we going? </vt:lpstr>
      <vt:lpstr>Which way are we going?  Moving South and West</vt:lpstr>
      <vt:lpstr>Time Series Plot  Reference Key</vt:lpstr>
      <vt:lpstr>Part 3: Apply Your Knowledge: Which Car Matches the Graphs?</vt:lpstr>
      <vt:lpstr>Part 3: Apply Your Knowledge: Which Car Matches the Graphs?</vt:lpstr>
      <vt:lpstr>Which Car Matches the Graphs?</vt:lpstr>
      <vt:lpstr>Which Car Matches the Graphs?</vt:lpstr>
      <vt:lpstr>Which Car Matches the Graphs?</vt:lpstr>
      <vt:lpstr>Which Car Matches the Graphs? ii</vt:lpstr>
      <vt:lpstr>Which Car Matches the Graphs?</vt:lpstr>
      <vt:lpstr>Which Car Matches the Graphs? iii</vt:lpstr>
      <vt:lpstr>Which Car Matches the Graphs?</vt:lpstr>
      <vt:lpstr>What Direction Is Car E Moving?</vt:lpstr>
      <vt:lpstr>What Direction Is Car E Moving?</vt:lpstr>
      <vt:lpstr>What Direction Is Car D Moving?</vt:lpstr>
      <vt:lpstr>What Direction Is Car D Moving?</vt:lpstr>
      <vt:lpstr>Let’s Explore</vt:lpstr>
      <vt:lpstr>Conclusion</vt:lpstr>
      <vt:lpstr>PowerPoint Presentation</vt:lpstr>
      <vt:lpstr>Iceland…</vt:lpstr>
      <vt:lpstr>Exploring Plate Motion and Deformation in California Using GPS Time Series Plots</vt:lpstr>
      <vt:lpstr>Parts of the Activity</vt:lpstr>
      <vt:lpstr>Activity Outcomes</vt:lpstr>
      <vt:lpstr>Processed Data</vt:lpstr>
      <vt:lpstr>Position Time Series Plot</vt:lpstr>
      <vt:lpstr>Units of Measurement</vt:lpstr>
      <vt:lpstr>Part 1: Analyze Authentic  Time Series Data of Two GPS Stations</vt:lpstr>
      <vt:lpstr>Data for Educators Website</vt:lpstr>
      <vt:lpstr>Station information</vt:lpstr>
      <vt:lpstr>Overview Page</vt:lpstr>
      <vt:lpstr>Overview Page</vt:lpstr>
      <vt:lpstr>GPS Monument BEMT</vt:lpstr>
      <vt:lpstr>How Quickly is BEMT moving?</vt:lpstr>
      <vt:lpstr>How Quickly is BEMT moving?</vt:lpstr>
      <vt:lpstr>How Quickly is BEMT moving?</vt:lpstr>
      <vt:lpstr>How Quickly is BEMT moving?</vt:lpstr>
      <vt:lpstr>How Quickly is SBCC moving?</vt:lpstr>
      <vt:lpstr>How do we show the  movement of plates on a map? </vt:lpstr>
      <vt:lpstr>What’s a vector?</vt:lpstr>
      <vt:lpstr>Graph paper as a map</vt:lpstr>
      <vt:lpstr>North vs East Graph Paper:  it’s a map!</vt:lpstr>
      <vt:lpstr>Plotting Vectors: North</vt:lpstr>
      <vt:lpstr>Plotting Vectors: North</vt:lpstr>
      <vt:lpstr>Plotting Vectors: East</vt:lpstr>
      <vt:lpstr>Adding the Vectors Together</vt:lpstr>
      <vt:lpstr>Adding the Vectors Together</vt:lpstr>
      <vt:lpstr>Plot the vectors on the map</vt:lpstr>
      <vt:lpstr>Velocity of Plates</vt:lpstr>
      <vt:lpstr>Velocity of Plates:  Adding the Vectors</vt:lpstr>
      <vt:lpstr>Wait a minute!  This Is a Transform Fault!  </vt:lpstr>
      <vt:lpstr>This Is a Transform Fault!</vt:lpstr>
      <vt:lpstr>Animation: Modeling the  Past and Future </vt:lpstr>
      <vt:lpstr>What’s Happening Here?</vt:lpstr>
      <vt:lpstr>Teaching Tips/Challenges</vt:lpstr>
      <vt:lpstr>PowerPoint Presentation</vt:lpstr>
      <vt:lpstr>Part 2: Investigate Deformation at Two GPS Stations in California</vt:lpstr>
      <vt:lpstr>Anyone Have a Calculator?</vt:lpstr>
      <vt:lpstr>Reoccurring Earthquakes</vt:lpstr>
      <vt:lpstr>Reoccurring Earthquakes</vt:lpstr>
      <vt:lpstr>Extension: Explore More GPS Locations </vt:lpstr>
      <vt:lpstr>Other Tools to Explore</vt:lpstr>
      <vt:lpstr>PowerPoint Presentation</vt:lpstr>
      <vt:lpstr>Iceland…</vt:lpstr>
      <vt:lpstr>Part 2: Real GPS Data:  Surprising Discoveries About Iceland </vt:lpstr>
      <vt:lpstr>What does the GPS data show us?</vt:lpstr>
      <vt:lpstr>REYK and HOFN</vt:lpstr>
      <vt:lpstr>What Is Happening to Iceland?</vt:lpstr>
      <vt:lpstr>PowerPoint Presentation</vt:lpstr>
      <vt:lpstr>And what happens when plates move apart? Lava…</vt:lpstr>
      <vt:lpstr>Iceland and the Mid-Atlantic Ridge</vt:lpstr>
      <vt:lpstr>Other Tools to Explore</vt:lpstr>
      <vt:lpstr>Neighboring Frames of Reference: North America</vt:lpstr>
      <vt:lpstr>Neighboring Frames of Reference: Pacific Plate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Shelley Olds</cp:lastModifiedBy>
  <cp:revision>117</cp:revision>
  <cp:lastPrinted>2011-05-10T06:37:37Z</cp:lastPrinted>
  <dcterms:created xsi:type="dcterms:W3CDTF">2010-02-03T06:44:44Z</dcterms:created>
  <dcterms:modified xsi:type="dcterms:W3CDTF">2013-02-05T23:07:20Z</dcterms:modified>
</cp:coreProperties>
</file>