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wdp" ContentType="image/vnd.ms-photo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sldIdLst>
    <p:sldId id="256" r:id="rId2"/>
    <p:sldId id="257" r:id="rId3"/>
    <p:sldId id="258" r:id="rId4"/>
    <p:sldId id="260" r:id="rId5"/>
    <p:sldId id="259" r:id="rId6"/>
    <p:sldId id="261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2" r:id="rId26"/>
    <p:sldId id="321" r:id="rId27"/>
    <p:sldId id="323" r:id="rId28"/>
    <p:sldId id="324" r:id="rId29"/>
    <p:sldId id="277" r:id="rId30"/>
    <p:sldId id="325" r:id="rId31"/>
    <p:sldId id="326" r:id="rId32"/>
    <p:sldId id="327" r:id="rId33"/>
    <p:sldId id="328" r:id="rId34"/>
    <p:sldId id="329" r:id="rId35"/>
    <p:sldId id="330" r:id="rId36"/>
    <p:sldId id="331" r:id="rId37"/>
    <p:sldId id="332" r:id="rId38"/>
    <p:sldId id="333" r:id="rId39"/>
    <p:sldId id="334" r:id="rId40"/>
    <p:sldId id="335" r:id="rId41"/>
    <p:sldId id="336" r:id="rId42"/>
    <p:sldId id="337" r:id="rId43"/>
    <p:sldId id="338" r:id="rId44"/>
    <p:sldId id="339" r:id="rId45"/>
    <p:sldId id="340" r:id="rId46"/>
    <p:sldId id="341" r:id="rId47"/>
    <p:sldId id="342" r:id="rId48"/>
    <p:sldId id="343" r:id="rId49"/>
    <p:sldId id="344" r:id="rId50"/>
    <p:sldId id="345" r:id="rId51"/>
    <p:sldId id="346" r:id="rId52"/>
    <p:sldId id="347" r:id="rId53"/>
    <p:sldId id="348" r:id="rId54"/>
    <p:sldId id="349" r:id="rId55"/>
    <p:sldId id="350" r:id="rId56"/>
    <p:sldId id="351" r:id="rId57"/>
    <p:sldId id="352" r:id="rId58"/>
    <p:sldId id="353" r:id="rId59"/>
    <p:sldId id="354" r:id="rId60"/>
    <p:sldId id="355" r:id="rId61"/>
    <p:sldId id="356" r:id="rId62"/>
    <p:sldId id="357" r:id="rId63"/>
    <p:sldId id="358" r:id="rId64"/>
    <p:sldId id="359" r:id="rId65"/>
    <p:sldId id="360" r:id="rId66"/>
    <p:sldId id="361" r:id="rId67"/>
    <p:sldId id="362" r:id="rId68"/>
    <p:sldId id="363" r:id="rId69"/>
    <p:sldId id="364" r:id="rId70"/>
    <p:sldId id="365" r:id="rId71"/>
    <p:sldId id="366" r:id="rId72"/>
    <p:sldId id="367" r:id="rId73"/>
    <p:sldId id="368" r:id="rId74"/>
    <p:sldId id="369" r:id="rId75"/>
    <p:sldId id="370" r:id="rId76"/>
    <p:sldId id="371" r:id="rId77"/>
    <p:sldId id="372" r:id="rId78"/>
    <p:sldId id="373" r:id="rId79"/>
    <p:sldId id="374" r:id="rId80"/>
    <p:sldId id="375" r:id="rId81"/>
    <p:sldId id="376" r:id="rId82"/>
    <p:sldId id="377" r:id="rId83"/>
    <p:sldId id="378" r:id="rId84"/>
    <p:sldId id="379" r:id="rId85"/>
    <p:sldId id="380" r:id="rId86"/>
    <p:sldId id="381" r:id="rId87"/>
    <p:sldId id="382" r:id="rId88"/>
    <p:sldId id="383" r:id="rId89"/>
    <p:sldId id="384" r:id="rId90"/>
    <p:sldId id="385" r:id="rId91"/>
    <p:sldId id="386" r:id="rId92"/>
    <p:sldId id="387" r:id="rId93"/>
    <p:sldId id="388" r:id="rId94"/>
    <p:sldId id="389" r:id="rId9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14994A"/>
    <a:srgbClr val="76B944"/>
    <a:srgbClr val="0F7982"/>
    <a:srgbClr val="C9E6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9592" autoAdjust="0"/>
  </p:normalViewPr>
  <p:slideViewPr>
    <p:cSldViewPr>
      <p:cViewPr varScale="1">
        <p:scale>
          <a:sx n="98" d="100"/>
          <a:sy n="98" d="100"/>
        </p:scale>
        <p:origin x="-1584" y="-104"/>
      </p:cViewPr>
      <p:guideLst>
        <p:guide orient="horz" pos="182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notesMaster" Target="notesMasters/notesMaster1.xml"/><Relationship Id="rId97" Type="http://schemas.openxmlformats.org/officeDocument/2006/relationships/printerSettings" Target="printerSettings/printerSettings1.bin"/><Relationship Id="rId98" Type="http://schemas.openxmlformats.org/officeDocument/2006/relationships/presProps" Target="presProps.xml"/><Relationship Id="rId9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heme" Target="theme/theme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6A773-0C52-A64B-B8BD-790EF0B48CE1}" type="datetimeFigureOut">
              <a:rPr lang="en-US" smtClean="0"/>
              <a:t>2/5/15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33CB9F-6BB4-C54B-8B58-1CBCA623B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78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11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19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81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414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9880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5720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5720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5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287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68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287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68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66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877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952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008313" cy="10858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8600"/>
            <a:ext cx="5111750" cy="57769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31445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9325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56882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3810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1355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7995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F7982"/>
            </a:gs>
            <a:gs pos="100000">
              <a:srgbClr val="14994A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089243"/>
            <a:ext cx="9144000" cy="7687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572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6" name="Picture 2" descr="C:\Users\stinem\Desktop\logowid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6134100"/>
            <a:ext cx="292184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918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Relationship Id="rId3" Type="http://schemas.openxmlformats.org/officeDocument/2006/relationships/hyperlink" Target="http://www.hhmi.org/biointeractive/finding-crater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Relationship Id="rId3" Type="http://schemas.openxmlformats.org/officeDocument/2006/relationships/hyperlink" Target="http://www.BioInteractive.or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3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41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8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65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hyperlink" Target="http://www.hhmi.org/biointeractive/earthviewer-climate-guide-activity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hyperlink" Target="http://www.hhmi.org/biointeractive/day-mesozoic-died" TargetMode="Externa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biointeractive" TargetMode="External"/><Relationship Id="rId4" Type="http://schemas.openxmlformats.org/officeDocument/2006/relationships/hyperlink" Target="http://bit.ly/BINews" TargetMode="External"/><Relationship Id="rId5" Type="http://schemas.openxmlformats.org/officeDocument/2006/relationships/hyperlink" Target="mailto:nielsenm@hhmi.org" TargetMode="External"/><Relationship Id="rId6" Type="http://schemas.openxmlformats.org/officeDocument/2006/relationships/hyperlink" Target="mailto:holins@oeb.harvard.edu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133600"/>
            <a:ext cx="6096000" cy="1470025"/>
          </a:xfrm>
        </p:spPr>
        <p:txBody>
          <a:bodyPr>
            <a:normAutofit/>
          </a:bodyPr>
          <a:lstStyle/>
          <a:p>
            <a:r>
              <a:rPr lang="en-US" sz="3200" b="1" dirty="0"/>
              <a:t>Changing </a:t>
            </a:r>
            <a:r>
              <a:rPr lang="en-US" sz="3200" b="1" dirty="0" smtClean="0"/>
              <a:t>Planet − </a:t>
            </a:r>
            <a:br>
              <a:rPr lang="en-US" sz="3200" b="1" dirty="0" smtClean="0"/>
            </a:br>
            <a:r>
              <a:rPr lang="en-US" sz="3200" b="1" dirty="0" smtClean="0"/>
              <a:t>Earth </a:t>
            </a:r>
            <a:r>
              <a:rPr lang="en-US" sz="3200" b="1" dirty="0"/>
              <a:t>and Life Through Time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1400" y="3657600"/>
            <a:ext cx="4953000" cy="1752600"/>
          </a:xfrm>
        </p:spPr>
        <p:txBody>
          <a:bodyPr/>
          <a:lstStyle/>
          <a:p>
            <a:r>
              <a:rPr lang="en-US" dirty="0" smtClean="0"/>
              <a:t>2014 GIFT Workshop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70688" y="5410200"/>
            <a:ext cx="4672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Mark Nielsen, Howard Hughes Medical Institute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Heather </a:t>
            </a:r>
            <a:r>
              <a:rPr lang="en-US" dirty="0" err="1" smtClean="0">
                <a:solidFill>
                  <a:schemeClr val="bg1"/>
                </a:solidFill>
              </a:rPr>
              <a:t>Olins</a:t>
            </a:r>
            <a:r>
              <a:rPr lang="en-US" dirty="0" smtClean="0">
                <a:solidFill>
                  <a:schemeClr val="bg1"/>
                </a:solidFill>
              </a:rPr>
              <a:t>, Harvard University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Earth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52600"/>
            <a:ext cx="2604129" cy="2591061"/>
          </a:xfrm>
          <a:prstGeom prst="rect">
            <a:avLst/>
          </a:prstGeom>
          <a:effectLst>
            <a:outerShdw blurRad="190500" dist="1270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3356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ate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57200"/>
            <a:ext cx="8534400" cy="5003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657600" y="6096000"/>
            <a:ext cx="54864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Activity link: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www.hhmi.org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biointeractive</a:t>
            </a:r>
            <a:r>
              <a:rPr lang="en-US" dirty="0">
                <a:hlinkClick r:id="rId3"/>
              </a:rPr>
              <a:t>/finding-crater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793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onettal\Desktop\Finding the Crater_5713_lowres\Slid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2021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onettal\Desktop\Finding the Crater_5713_lowres\Slid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8857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onettal\Desktop\Finding the Crater_5713_lowres\Slid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9682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onettal\Desktop\Finding the Crater_5713_lowres\Slid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0700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onettal\Desktop\Finding the Crater_5713_lowres\Slid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3993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onettal\Desktop\Finding the Crater_5713_lowres\Slide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2263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onettal\Desktop\Finding the Crater_5713_lowres\Slide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2654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onettal\Desktop\Finding the Crater_5713_lowres\Slid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7490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bonettal\Desktop\Finding the Crater_5713_lowres\Slide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0290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HMI-hom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8" y="128939"/>
            <a:ext cx="8186384" cy="5685721"/>
          </a:xfrm>
          <a:prstGeom prst="rect">
            <a:avLst/>
          </a:prstGeom>
          <a:effectLst>
            <a:outerShdw blurRad="190500" dist="1270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0530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bonettal\Desktop\Finding the Crater_5713_lowres\Slide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9504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bonettal\Desktop\Finding the Crater_5713_lowres\Slide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2345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bonettal\Desktop\Finding the Crater_5713_lowres\Slide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6574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bonettal\Desktop\Finding the Crater_5713_lowres\Slide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1691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bonettal\Desktop\Finding the Crater_5713_lowres\Slide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6959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bonettal\Desktop\Finding the Crater_5713_lowres\Slide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6758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bonettal\Desktop\Finding the Crater_5713_lowres\Slide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8654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457200"/>
            <a:ext cx="91421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08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" y="476250"/>
            <a:ext cx="9142196" cy="5143500"/>
          </a:xfrm>
          <a:prstGeom prst="rect">
            <a:avLst/>
          </a:prstGeom>
        </p:spPr>
      </p:pic>
      <p:sp>
        <p:nvSpPr>
          <p:cNvPr id="3" name="Explosion 2 2"/>
          <p:cNvSpPr>
            <a:spLocks noChangeAspect="1"/>
          </p:cNvSpPr>
          <p:nvPr/>
        </p:nvSpPr>
        <p:spPr>
          <a:xfrm>
            <a:off x="2743200" y="2286000"/>
            <a:ext cx="228600" cy="228600"/>
          </a:xfrm>
          <a:prstGeom prst="irregularSeal2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96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7632" y="381000"/>
            <a:ext cx="79087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Tying it all together:</a:t>
            </a:r>
          </a:p>
          <a:p>
            <a:pPr algn="ctr"/>
            <a:endParaRPr lang="en-US" sz="32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200" b="1" dirty="0" err="1" smtClean="0">
                <a:solidFill>
                  <a:schemeClr val="bg1"/>
                </a:solidFill>
              </a:rPr>
              <a:t>EarthViewer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– Earth history at your fingertips</a:t>
            </a:r>
          </a:p>
        </p:txBody>
      </p:sp>
      <p:pic>
        <p:nvPicPr>
          <p:cNvPr id="8" name="Picture 7" descr="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477" y="2213146"/>
            <a:ext cx="5581046" cy="3425654"/>
          </a:xfrm>
          <a:prstGeom prst="rect">
            <a:avLst/>
          </a:prstGeom>
          <a:ln>
            <a:noFill/>
          </a:ln>
          <a:effectLst>
            <a:outerShdw blurRad="127000" dist="63500" dir="2700000" algn="tl" rotWithShape="0">
              <a:srgbClr val="333333">
                <a:alpha val="80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6128480" y="6565644"/>
            <a:ext cx="28648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b="1" dirty="0"/>
              <a:t>http://</a:t>
            </a:r>
            <a:r>
              <a:rPr lang="en-US" sz="1000" b="1" dirty="0" err="1"/>
              <a:t>www.hhmi.org</a:t>
            </a:r>
            <a:r>
              <a:rPr lang="en-US" sz="1000" b="1" dirty="0"/>
              <a:t>/</a:t>
            </a:r>
            <a:r>
              <a:rPr lang="en-US" sz="1000" b="1" dirty="0" err="1"/>
              <a:t>biointeractive</a:t>
            </a:r>
            <a:r>
              <a:rPr lang="en-US" sz="1000" b="1" dirty="0"/>
              <a:t>/</a:t>
            </a:r>
            <a:r>
              <a:rPr lang="en-US" sz="1000" b="1" dirty="0" err="1"/>
              <a:t>earthviewer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515355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mepag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94" y="287252"/>
            <a:ext cx="6803411" cy="5369096"/>
          </a:xfrm>
          <a:prstGeom prst="rect">
            <a:avLst/>
          </a:prstGeom>
          <a:effectLst>
            <a:outerShdw blurRad="190500" dist="1270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800600" y="6134725"/>
            <a:ext cx="2971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Website link:</a:t>
            </a:r>
          </a:p>
          <a:p>
            <a:pPr algn="ctr">
              <a:spcBef>
                <a:spcPts val="600"/>
              </a:spcBef>
            </a:pPr>
            <a:r>
              <a:rPr lang="en-US" dirty="0" err="1" smtClean="0">
                <a:hlinkClick r:id="rId3"/>
              </a:rPr>
              <a:t>www.BioInteractive.org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96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EarthViewer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457199" y="1600200"/>
            <a:ext cx="7931695" cy="4525963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100000"/>
              </a:lnSpc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Interactive and data-rich</a:t>
            </a:r>
          </a:p>
          <a:p>
            <a:pPr lvl="0">
              <a:lnSpc>
                <a:spcPct val="100000"/>
              </a:lnSpc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Visualize deep time &amp; dynamic Earth</a:t>
            </a:r>
          </a:p>
          <a:p>
            <a:pPr lvl="0">
              <a:lnSpc>
                <a:spcPct val="100000"/>
              </a:lnSpc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Connect Earth and Life Sciences</a:t>
            </a:r>
          </a:p>
          <a:p>
            <a:pPr lvl="0">
              <a:lnSpc>
                <a:spcPct val="100000"/>
              </a:lnSpc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Explore what makes Earth habitable</a:t>
            </a:r>
          </a:p>
        </p:txBody>
      </p:sp>
    </p:spTree>
    <p:extLst>
      <p:ext uri="{BB962C8B-B14F-4D97-AF65-F5344CB8AC3E}">
        <p14:creationId xmlns:p14="http://schemas.microsoft.com/office/powerpoint/2010/main" val="3081980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build="p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457200" y="2566053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000" b="1">
                <a:solidFill>
                  <a:srgbClr val="FFFFFF"/>
                </a:solidFill>
              </a:rPr>
              <a:t>EarthViewer Tour</a:t>
            </a:r>
          </a:p>
        </p:txBody>
      </p:sp>
    </p:spTree>
    <p:extLst>
      <p:ext uri="{BB962C8B-B14F-4D97-AF65-F5344CB8AC3E}">
        <p14:creationId xmlns:p14="http://schemas.microsoft.com/office/powerpoint/2010/main" val="142154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Navigate The World</a:t>
            </a:r>
          </a:p>
        </p:txBody>
      </p:sp>
      <p:pic>
        <p:nvPicPr>
          <p:cNvPr id="65" name="media1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27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asted-image.pdf"/>
          <p:cNvPicPr/>
          <p:nvPr/>
        </p:nvPicPr>
        <p:blipFill>
          <a:blip r:embed="rId2">
            <a:extLst/>
          </a:blip>
          <a:srcRect l="578" t="1051" r="2217" b="3044"/>
          <a:stretch>
            <a:fillRect/>
          </a:stretch>
        </p:blipFill>
        <p:spPr>
          <a:xfrm>
            <a:off x="138690" y="294282"/>
            <a:ext cx="8361189" cy="6269555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hape 68"/>
          <p:cNvSpPr/>
          <p:nvPr/>
        </p:nvSpPr>
        <p:spPr>
          <a:xfrm>
            <a:off x="1951112" y="575809"/>
            <a:ext cx="967509" cy="721544"/>
          </a:xfrm>
          <a:prstGeom prst="rightArrow">
            <a:avLst>
              <a:gd name="adj1" fmla="val 59576"/>
              <a:gd name="adj2" fmla="val 70149"/>
            </a:avLst>
          </a:prstGeom>
          <a:solidFill>
            <a:srgbClr val="FFFFFF"/>
          </a:solidFill>
          <a:ln w="25400">
            <a:solidFill>
              <a:srgbClr val="E8BC4A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/>
            </a:lvl1pPr>
          </a:lstStyle>
          <a:p>
            <a:pPr lvl="0">
              <a:defRPr b="0"/>
            </a:pPr>
            <a:r>
              <a:rPr b="1"/>
              <a:t>years</a:t>
            </a:r>
          </a:p>
        </p:txBody>
      </p:sp>
      <p:grpSp>
        <p:nvGrpSpPr>
          <p:cNvPr id="71" name="Group 71"/>
          <p:cNvGrpSpPr/>
          <p:nvPr/>
        </p:nvGrpSpPr>
        <p:grpSpPr>
          <a:xfrm>
            <a:off x="3220886" y="936580"/>
            <a:ext cx="1965893" cy="1270001"/>
            <a:chOff x="0" y="0"/>
            <a:chExt cx="1965891" cy="1270000"/>
          </a:xfrm>
        </p:grpSpPr>
        <p:sp>
          <p:nvSpPr>
            <p:cNvPr id="69" name="Shape 69"/>
            <p:cNvSpPr/>
            <p:nvPr/>
          </p:nvSpPr>
          <p:spPr>
            <a:xfrm flipH="1">
              <a:off x="-1" y="0"/>
              <a:ext cx="1915733" cy="1270000"/>
            </a:xfrm>
            <a:prstGeom prst="rightArrow">
              <a:avLst>
                <a:gd name="adj1" fmla="val 52694"/>
                <a:gd name="adj2" fmla="val 64000"/>
              </a:avLst>
            </a:prstGeom>
            <a:solidFill>
              <a:srgbClr val="FFFFFF"/>
            </a:solidFill>
            <a:ln w="25400" cap="flat">
              <a:solidFill>
                <a:srgbClr val="E8BC4A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469225" y="309879"/>
              <a:ext cx="1496667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0"/>
              <a:r>
                <a:rPr b="1"/>
                <a:t>atmospheric</a:t>
              </a:r>
            </a:p>
            <a:p>
              <a:pPr lvl="0"/>
              <a:r>
                <a:rPr b="1"/>
                <a:t>composition</a:t>
              </a:r>
            </a:p>
          </p:txBody>
        </p:sp>
      </p:grpSp>
      <p:grpSp>
        <p:nvGrpSpPr>
          <p:cNvPr id="74" name="Group 74"/>
          <p:cNvGrpSpPr/>
          <p:nvPr/>
        </p:nvGrpSpPr>
        <p:grpSpPr>
          <a:xfrm rot="19694227">
            <a:off x="7768412" y="51749"/>
            <a:ext cx="1755250" cy="736606"/>
            <a:chOff x="0" y="141471"/>
            <a:chExt cx="1755249" cy="736604"/>
          </a:xfrm>
        </p:grpSpPr>
        <p:sp>
          <p:nvSpPr>
            <p:cNvPr id="72" name="Shape 72"/>
            <p:cNvSpPr/>
            <p:nvPr/>
          </p:nvSpPr>
          <p:spPr>
            <a:xfrm flipH="1">
              <a:off x="0" y="141471"/>
              <a:ext cx="1437374" cy="736606"/>
            </a:xfrm>
            <a:prstGeom prst="rightArrow">
              <a:avLst>
                <a:gd name="adj1" fmla="val 47174"/>
                <a:gd name="adj2" fmla="val 110344"/>
              </a:avLst>
            </a:prstGeom>
            <a:solidFill>
              <a:srgbClr val="FFFFFF"/>
            </a:solidFill>
            <a:ln w="25400" cap="flat">
              <a:solidFill>
                <a:srgbClr val="E8BC4A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258583" y="313844"/>
              <a:ext cx="1496667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/>
              </a:lvl1pPr>
            </a:lstStyle>
            <a:p>
              <a:pPr lvl="0">
                <a:defRPr b="0"/>
              </a:pPr>
              <a:r>
                <a:rPr b="1"/>
                <a:t>day length</a:t>
              </a:r>
            </a:p>
          </p:txBody>
        </p:sp>
      </p:grpSp>
      <p:grpSp>
        <p:nvGrpSpPr>
          <p:cNvPr id="77" name="Group 77"/>
          <p:cNvGrpSpPr/>
          <p:nvPr/>
        </p:nvGrpSpPr>
        <p:grpSpPr>
          <a:xfrm rot="3723243">
            <a:off x="7963989" y="1979020"/>
            <a:ext cx="1364096" cy="734247"/>
            <a:chOff x="0" y="141018"/>
            <a:chExt cx="1364095" cy="734246"/>
          </a:xfrm>
        </p:grpSpPr>
        <p:sp>
          <p:nvSpPr>
            <p:cNvPr id="75" name="Shape 75"/>
            <p:cNvSpPr/>
            <p:nvPr/>
          </p:nvSpPr>
          <p:spPr>
            <a:xfrm flipH="1">
              <a:off x="0" y="141018"/>
              <a:ext cx="1364096" cy="734247"/>
            </a:xfrm>
            <a:prstGeom prst="rightArrow">
              <a:avLst>
                <a:gd name="adj1" fmla="val 47174"/>
                <a:gd name="adj2" fmla="val 110344"/>
              </a:avLst>
            </a:prstGeom>
            <a:solidFill>
              <a:srgbClr val="FFFFFF"/>
            </a:solidFill>
            <a:ln w="25400" cap="flat">
              <a:solidFill>
                <a:srgbClr val="E8BC4A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76" name="Shape 76"/>
            <p:cNvSpPr/>
            <p:nvPr/>
          </p:nvSpPr>
          <p:spPr>
            <a:xfrm>
              <a:off x="303597" y="313565"/>
              <a:ext cx="1023612" cy="369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/>
              </a:lvl1pPr>
            </a:lstStyle>
            <a:p>
              <a:pPr lvl="0">
                <a:defRPr b="0"/>
              </a:pPr>
              <a:r>
                <a:rPr b="1"/>
                <a:t>compass</a:t>
              </a:r>
            </a:p>
          </p:txBody>
        </p:sp>
      </p:grpSp>
      <p:grpSp>
        <p:nvGrpSpPr>
          <p:cNvPr id="80" name="Group 80"/>
          <p:cNvGrpSpPr/>
          <p:nvPr/>
        </p:nvGrpSpPr>
        <p:grpSpPr>
          <a:xfrm rot="19338135">
            <a:off x="8142340" y="5446178"/>
            <a:ext cx="966625" cy="788699"/>
            <a:chOff x="0" y="0"/>
            <a:chExt cx="966623" cy="788697"/>
          </a:xfrm>
        </p:grpSpPr>
        <p:sp>
          <p:nvSpPr>
            <p:cNvPr id="78" name="Shape 78"/>
            <p:cNvSpPr/>
            <p:nvPr/>
          </p:nvSpPr>
          <p:spPr>
            <a:xfrm flipH="1">
              <a:off x="-1" y="-1"/>
              <a:ext cx="954780" cy="788699"/>
            </a:xfrm>
            <a:prstGeom prst="rightArrow">
              <a:avLst>
                <a:gd name="adj1" fmla="val 52694"/>
                <a:gd name="adj2" fmla="val 64488"/>
              </a:avLst>
            </a:prstGeom>
            <a:solidFill>
              <a:srgbClr val="FFFFFF"/>
            </a:solidFill>
            <a:ln w="25400" cap="flat">
              <a:solidFill>
                <a:srgbClr val="E8BC4A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37079" y="208928"/>
              <a:ext cx="729545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/>
              </a:lvl1pPr>
            </a:lstStyle>
            <a:p>
              <a:pPr lvl="0">
                <a:defRPr b="0"/>
              </a:pPr>
              <a:r>
                <a:rPr b="1"/>
                <a:t>menu</a:t>
              </a:r>
            </a:p>
          </p:txBody>
        </p:sp>
      </p:grpSp>
      <p:sp>
        <p:nvSpPr>
          <p:cNvPr id="81" name="Shape 81"/>
          <p:cNvSpPr/>
          <p:nvPr/>
        </p:nvSpPr>
        <p:spPr>
          <a:xfrm>
            <a:off x="2597579" y="6021394"/>
            <a:ext cx="1047293" cy="5359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63500">
            <a:solidFill>
              <a:srgbClr val="8EFA00"/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4886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 advAuto="0"/>
      <p:bldP spid="71" grpId="0" animBg="1" advAuto="0"/>
      <p:bldP spid="74" grpId="0" animBg="1" advAuto="0"/>
      <p:bldP spid="77" grpId="0" animBg="1" advAuto="0"/>
      <p:bldP spid="80" grpId="0" animBg="1" advAuto="0"/>
      <p:bldP spid="81" grpId="0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Three distinct time periods</a:t>
            </a:r>
          </a:p>
        </p:txBody>
      </p:sp>
      <p:pic>
        <p:nvPicPr>
          <p:cNvPr id="84" name="media2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09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xfrm>
            <a:off x="457200" y="2566053"/>
            <a:ext cx="8229600" cy="1143001"/>
          </a:xfrm>
          <a:prstGeom prst="rect">
            <a:avLst/>
          </a:prstGeom>
        </p:spPr>
        <p:txBody>
          <a:bodyPr/>
          <a:lstStyle/>
          <a:p>
            <a:pPr lvl="0" defTabSz="612648">
              <a:defRPr sz="1800">
                <a:solidFill>
                  <a:srgbClr val="000000"/>
                </a:solidFill>
              </a:defRPr>
            </a:pPr>
            <a:r>
              <a:rPr sz="3015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Deep Time </a:t>
            </a:r>
            <a:br>
              <a:rPr sz="3015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</a:br>
            <a:r>
              <a:rPr sz="3015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(4.5 billion years)</a:t>
            </a:r>
          </a:p>
        </p:txBody>
      </p:sp>
    </p:spTree>
    <p:extLst>
      <p:ext uri="{BB962C8B-B14F-4D97-AF65-F5344CB8AC3E}">
        <p14:creationId xmlns:p14="http://schemas.microsoft.com/office/powerpoint/2010/main" val="674154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89" name="image7.jpeg" descr="IMG_0314_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Shape 90"/>
          <p:cNvSpPr/>
          <p:nvPr/>
        </p:nvSpPr>
        <p:spPr>
          <a:xfrm>
            <a:off x="1673857" y="5999874"/>
            <a:ext cx="591558" cy="5359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63500">
            <a:solidFill>
              <a:srgbClr val="8EFA00"/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1235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93" name="image8.jpeg" descr="IMG_031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6756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96" name="image9.jpeg" descr="IMG_0316_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796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99" name="image10.jpeg" descr="IMG_031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36828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nding-pag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16" y="100969"/>
            <a:ext cx="8000968" cy="5741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3199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02" name="image11.jpeg" descr="IMG_0321_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30550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05" name="image12.jpeg" descr="IMG_0322_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60056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08" name="image13.jpeg" descr="IMG_032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97733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457200" y="2566053"/>
            <a:ext cx="8229600" cy="1143001"/>
          </a:xfrm>
          <a:prstGeom prst="rect">
            <a:avLst/>
          </a:prstGeom>
        </p:spPr>
        <p:txBody>
          <a:bodyPr/>
          <a:lstStyle/>
          <a:p>
            <a:pPr lvl="0" defTabSz="612648">
              <a:defRPr sz="1800">
                <a:solidFill>
                  <a:srgbClr val="000000"/>
                </a:solidFill>
              </a:defRPr>
            </a:pPr>
            <a:r>
              <a:rPr sz="3015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Phanerozoic </a:t>
            </a:r>
            <a:br>
              <a:rPr sz="3015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</a:br>
            <a:r>
              <a:rPr sz="3015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(500 million years)</a:t>
            </a:r>
          </a:p>
        </p:txBody>
      </p:sp>
    </p:spTree>
    <p:extLst>
      <p:ext uri="{BB962C8B-B14F-4D97-AF65-F5344CB8AC3E}">
        <p14:creationId xmlns:p14="http://schemas.microsoft.com/office/powerpoint/2010/main" val="1746869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13" name="image14.jpeg" descr="IMG_034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85079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16" name="image15.jpeg" descr="IMG_034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97329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19" name="image16.jpeg" descr="IMG_0343_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44148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22" name="image17.jpeg" descr="IMG_034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76222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25" name="image18.jpeg" descr="IMG_0337_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85911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xfrm>
            <a:off x="457200" y="2566053"/>
            <a:ext cx="8229600" cy="1143001"/>
          </a:xfrm>
          <a:prstGeom prst="rect">
            <a:avLst/>
          </a:prstGeom>
        </p:spPr>
        <p:txBody>
          <a:bodyPr/>
          <a:lstStyle/>
          <a:p>
            <a:pPr lvl="0" defTabSz="612648">
              <a:defRPr sz="1800">
                <a:solidFill>
                  <a:srgbClr val="000000"/>
                </a:solidFill>
              </a:defRPr>
            </a:pPr>
            <a:r>
              <a:rPr sz="3015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Modern Time</a:t>
            </a:r>
            <a:br>
              <a:rPr sz="3015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</a:br>
            <a:r>
              <a:rPr sz="3015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(100 years)</a:t>
            </a:r>
          </a:p>
        </p:txBody>
      </p:sp>
    </p:spTree>
    <p:extLst>
      <p:ext uri="{BB962C8B-B14F-4D97-AF65-F5344CB8AC3E}">
        <p14:creationId xmlns:p14="http://schemas.microsoft.com/office/powerpoint/2010/main" val="791684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7706830" y="4173503"/>
            <a:ext cx="1377502" cy="177109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187805" y="4173503"/>
            <a:ext cx="1377502" cy="177109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656977" y="4157680"/>
            <a:ext cx="1377502" cy="177109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07705" y="4173503"/>
            <a:ext cx="1377502" cy="175526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4650" y="4157679"/>
            <a:ext cx="1362456" cy="175526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50" y="4169418"/>
            <a:ext cx="1362456" cy="1362456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048000" y="609600"/>
            <a:ext cx="579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Understanding life on Earth must include an understanding of how biology interacts with the environment. </a:t>
            </a:r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Our resources highlight </a:t>
            </a:r>
            <a:r>
              <a:rPr lang="en-US" sz="2400" dirty="0">
                <a:solidFill>
                  <a:srgbClr val="FFFFFF"/>
                </a:solidFill>
              </a:rPr>
              <a:t>the long and dynamic history of the Earth and how life has shaped —and been shaped by— the environment</a:t>
            </a:r>
            <a:r>
              <a:rPr lang="en-US" sz="2400" dirty="0" smtClean="0">
                <a:solidFill>
                  <a:srgbClr val="FFFFFF"/>
                </a:solidFill>
              </a:rPr>
              <a:t>.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7" name="Picture 6" descr="Earth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38069"/>
            <a:ext cx="2604129" cy="2591061"/>
          </a:xfrm>
          <a:prstGeom prst="rect">
            <a:avLst/>
          </a:prstGeom>
          <a:effectLst>
            <a:outerShdw blurRad="190500" dist="1270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0432" y="4172013"/>
            <a:ext cx="1371600" cy="137160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358" y="4173503"/>
            <a:ext cx="1365698" cy="137160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0284" y="4157679"/>
            <a:ext cx="1374195" cy="1374195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7805" y="4172013"/>
            <a:ext cx="1371600" cy="137160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2732" y="4172013"/>
            <a:ext cx="1371600" cy="137160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62145" y="554361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Lectures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60404" y="5543613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Interactives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129456" y="5298262"/>
            <a:ext cx="1377502" cy="64633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Classroom </a:t>
            </a:r>
          </a:p>
          <a:p>
            <a:r>
              <a:rPr lang="en-US" dirty="0">
                <a:solidFill>
                  <a:schemeClr val="tx1"/>
                </a:solidFill>
              </a:rPr>
              <a:t>Activities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45325" y="5526567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Short Films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430828" y="5531874"/>
            <a:ext cx="87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Posters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783853" y="5531874"/>
            <a:ext cx="1249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Animations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947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30" name="image19.jpeg" descr="IMG_0324_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77227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33" name="image20.jpeg" descr="IMG_0327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504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36" name="image21.jpeg" descr="IMG_033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49565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39" name="image22.jpeg" descr="IMG_033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72688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Continental Reconstructions</a:t>
            </a:r>
          </a:p>
        </p:txBody>
      </p:sp>
      <p:pic>
        <p:nvPicPr>
          <p:cNvPr id="142" name="media3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83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42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45" name="image24.jpeg" descr="IMG_018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9478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48" name="image25.jpeg" descr="IMG_018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72975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51" name="image26.jpeg" descr="IMG_018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19344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54" name="image27.jpeg" descr="IMG_0187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36072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57" name="image28.jpeg" descr="IMG_018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13460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95800" y="1676400"/>
            <a:ext cx="46482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2400" i="1" dirty="0" smtClean="0">
                <a:solidFill>
                  <a:srgbClr val="FFFFFF"/>
                </a:solidFill>
              </a:rPr>
              <a:t>The Day the Mesozoic Died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FFFFF"/>
                </a:solidFill>
              </a:rPr>
              <a:t>Finding the Crater Classroom Activity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2400" dirty="0" err="1" smtClean="0">
                <a:solidFill>
                  <a:srgbClr val="FFFFFF"/>
                </a:solidFill>
              </a:rPr>
              <a:t>EarthViewer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– exploring climate concepts with a mobile app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FFFFF"/>
                </a:solidFill>
              </a:rPr>
              <a:t>Questions and Evaluations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84303" y="152400"/>
            <a:ext cx="37753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OUTLINE FOR TODAY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4" name="Picture 3" descr="NABT2013_Extinction_Slide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4213154" cy="368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64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60" name="image29.jpeg" descr="IMG_018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33585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63" name="image28.jpeg" descr="IMG_018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43594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66" name="image27.jpeg" descr="IMG_0187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95108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69" name="image26.jpeg" descr="IMG_018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97502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72" name="image25.jpeg" descr="IMG_018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52087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75" name="image24.jpeg" descr="IMG_018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21763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Explore the data</a:t>
            </a:r>
          </a:p>
        </p:txBody>
      </p:sp>
      <p:pic>
        <p:nvPicPr>
          <p:cNvPr id="178" name="media4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13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78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457200" y="2566053"/>
            <a:ext cx="8229600" cy="1143001"/>
          </a:xfrm>
          <a:prstGeom prst="rect">
            <a:avLst/>
          </a:prstGeom>
        </p:spPr>
        <p:txBody>
          <a:bodyPr/>
          <a:lstStyle/>
          <a:p>
            <a:pPr lvl="0" defTabSz="612648">
              <a:defRPr sz="1800">
                <a:solidFill>
                  <a:srgbClr val="000000"/>
                </a:solidFill>
              </a:defRPr>
            </a:pPr>
            <a:r>
              <a:rPr sz="3015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Exploring the </a:t>
            </a:r>
            <a:br>
              <a:rPr sz="3015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</a:br>
            <a:r>
              <a:rPr sz="3015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Faint Young Sun Hypothesis</a:t>
            </a:r>
          </a:p>
        </p:txBody>
      </p:sp>
    </p:spTree>
    <p:extLst>
      <p:ext uri="{BB962C8B-B14F-4D97-AF65-F5344CB8AC3E}">
        <p14:creationId xmlns:p14="http://schemas.microsoft.com/office/powerpoint/2010/main" val="3274273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83" name="image31.png" descr="IMG_036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/>
          <p:nvPr/>
        </p:nvSpPr>
        <p:spPr>
          <a:xfrm>
            <a:off x="5013862" y="4476932"/>
            <a:ext cx="419726" cy="1749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63500">
            <a:solidFill>
              <a:srgbClr val="8EFA00"/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1445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 advAuto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87" name="image32.png" descr="IMG_036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57489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28600"/>
            <a:ext cx="9144000" cy="8572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effectLst>
                  <a:outerShdw blurRad="50800" dist="25400" dir="2700000" algn="tl" rotWithShape="0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</a:rPr>
              <a:t>The Day the Mesozoic Died</a:t>
            </a:r>
            <a:endParaRPr lang="en-US" sz="5400" b="1" dirty="0">
              <a:effectLst>
                <a:outerShdw blurRad="50800" dist="25400" dir="2700000" algn="tl" rotWithShape="0">
                  <a:schemeClr val="bg1">
                    <a:alpha val="43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9983" y="1447800"/>
            <a:ext cx="42920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“This film is intended to engage </a:t>
            </a:r>
            <a:r>
              <a:rPr lang="en-US" sz="2800" b="1" i="1" dirty="0" smtClean="0">
                <a:latin typeface="Arial"/>
                <a:cs typeface="Arial"/>
              </a:rPr>
              <a:t>all</a:t>
            </a:r>
            <a:r>
              <a:rPr lang="en-US" sz="2800" b="1" dirty="0" smtClean="0">
                <a:latin typeface="Arial"/>
                <a:cs typeface="Arial"/>
              </a:rPr>
              <a:t> students in </a:t>
            </a:r>
            <a:r>
              <a:rPr lang="en-US" sz="2800" b="1" i="1" dirty="0" smtClean="0">
                <a:latin typeface="Arial"/>
                <a:cs typeface="Arial"/>
              </a:rPr>
              <a:t>all</a:t>
            </a:r>
            <a:r>
              <a:rPr lang="en-US" sz="2800" b="1" dirty="0" smtClean="0">
                <a:latin typeface="Arial"/>
                <a:cs typeface="Arial"/>
              </a:rPr>
              <a:t> science classes.”</a:t>
            </a:r>
            <a:endParaRPr lang="en-US" sz="2800" b="1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114800" y="1447800"/>
            <a:ext cx="404659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3657600" y="2819400"/>
            <a:ext cx="4504373" cy="884160"/>
            <a:chOff x="4076171" y="1191325"/>
            <a:chExt cx="4504373" cy="88416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4533954" y="1191325"/>
              <a:ext cx="1139111" cy="0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7149571" y="1191325"/>
              <a:ext cx="1430973" cy="4930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076171" y="1191325"/>
              <a:ext cx="1596894" cy="884160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4076171" y="1196255"/>
              <a:ext cx="3073401" cy="879230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5344982" y="3124200"/>
            <a:ext cx="3799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Arial"/>
                <a:cs typeface="Arial"/>
              </a:rPr>
              <a:t>At a Glance Film Guide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12" name="Picture 11" descr="NABT2013_Extinction_Slide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6" t="18504" r="46646" b="4776"/>
          <a:stretch/>
        </p:blipFill>
        <p:spPr>
          <a:xfrm>
            <a:off x="1143000" y="2590800"/>
            <a:ext cx="2438400" cy="32716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44950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90" name="image33.png" descr="IMG_036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5739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xfrm>
            <a:off x="0" y="99386"/>
            <a:ext cx="9144000" cy="1143001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Mass Extinctions</a:t>
            </a:r>
          </a:p>
        </p:txBody>
      </p:sp>
      <p:pic>
        <p:nvPicPr>
          <p:cNvPr id="193" name="image34.jpeg" descr="IMG_030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09594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35.png" descr="IMG_0350.PNG"/>
          <p:cNvPicPr/>
          <p:nvPr/>
        </p:nvPicPr>
        <p:blipFill>
          <a:blip r:embed="rId2">
            <a:alphaModFix/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35.png" descr="IMG_0350.PNG"/>
          <p:cNvPicPr/>
          <p:nvPr/>
        </p:nvPicPr>
        <p:blipFill>
          <a:blip r:embed="rId2">
            <a:extLst/>
          </a:blip>
          <a:srcRect l="38748" t="58622" r="45145" b="6054"/>
          <a:stretch>
            <a:fillRect/>
          </a:stretch>
        </p:blipFill>
        <p:spPr>
          <a:xfrm>
            <a:off x="3511382" y="4001944"/>
            <a:ext cx="1472860" cy="2422513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hape 197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020762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/>
          <a:lstStyle>
            <a:lvl1pPr>
              <a:defRPr b="1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000" b="1" dirty="0">
                <a:solidFill>
                  <a:srgbClr val="000000"/>
                </a:solidFill>
              </a:rPr>
              <a:t>Additional Data Layers</a:t>
            </a:r>
          </a:p>
        </p:txBody>
      </p:sp>
      <p:sp>
        <p:nvSpPr>
          <p:cNvPr id="198" name="Shape 198"/>
          <p:cNvSpPr/>
          <p:nvPr/>
        </p:nvSpPr>
        <p:spPr>
          <a:xfrm>
            <a:off x="3774937" y="6290277"/>
            <a:ext cx="1047293" cy="5359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63500">
            <a:solidFill>
              <a:srgbClr val="8EFA00"/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2366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 advAuto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01" name="image36.png" descr="IMG_035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12098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04" name="image37.png" descr="IMG_0355.PNG"/>
          <p:cNvPicPr/>
          <p:nvPr/>
        </p:nvPicPr>
        <p:blipFill>
          <a:blip r:embed="rId2">
            <a:extLst/>
          </a:blip>
          <a:srcRect l="13423" t="10426" r="13392" b="15970"/>
          <a:stretch>
            <a:fillRect/>
          </a:stretch>
        </p:blipFill>
        <p:spPr>
          <a:xfrm>
            <a:off x="0" y="-1"/>
            <a:ext cx="9144000" cy="68974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987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07" name="image38.png" descr="IMG_035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32162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10" name="image39.png" descr="IMG_035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hape 211"/>
          <p:cNvSpPr/>
          <p:nvPr/>
        </p:nvSpPr>
        <p:spPr>
          <a:xfrm>
            <a:off x="6060697" y="5114506"/>
            <a:ext cx="419725" cy="1079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63500">
            <a:solidFill>
              <a:srgbClr val="8EFA00"/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3128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 animBg="1" advAuto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14" name="image40.png" descr="IMG_035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78540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17" name="image41.png" descr="IMG_035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6133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20" name="image42.png" descr="IMG_036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47672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2209800" y="1524000"/>
            <a:ext cx="6934200" cy="485588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4025" indent="-454025">
              <a:spcBef>
                <a:spcPts val="800"/>
              </a:spcBef>
              <a:spcAft>
                <a:spcPts val="100"/>
              </a:spcAft>
              <a:buFont typeface="Arial"/>
              <a:buChar char="•"/>
            </a:pPr>
            <a:r>
              <a:rPr lang="en-US" sz="2300" dirty="0" smtClean="0">
                <a:cs typeface="Georgia"/>
              </a:rPr>
              <a:t>At A Glance Film Guide</a:t>
            </a:r>
          </a:p>
          <a:p>
            <a:pPr marL="454025" indent="-454025">
              <a:spcBef>
                <a:spcPts val="800"/>
              </a:spcBef>
              <a:spcAft>
                <a:spcPts val="100"/>
              </a:spcAft>
              <a:buFont typeface="Arial"/>
              <a:buChar char="•"/>
            </a:pPr>
            <a:r>
              <a:rPr lang="en-US" sz="2300" dirty="0" smtClean="0">
                <a:cs typeface="Georgia"/>
              </a:rPr>
              <a:t>Quiz</a:t>
            </a:r>
          </a:p>
          <a:p>
            <a:pPr marL="454025" indent="-454025">
              <a:spcBef>
                <a:spcPts val="800"/>
              </a:spcBef>
              <a:spcAft>
                <a:spcPts val="100"/>
              </a:spcAft>
              <a:buFont typeface="Arial"/>
              <a:buChar char="•"/>
            </a:pPr>
            <a:r>
              <a:rPr lang="en-US" sz="2300" dirty="0" smtClean="0">
                <a:cs typeface="Georgia"/>
              </a:rPr>
              <a:t>In Depth Guide</a:t>
            </a:r>
          </a:p>
          <a:p>
            <a:pPr marL="454025" indent="-454025">
              <a:spcBef>
                <a:spcPts val="800"/>
              </a:spcBef>
              <a:spcAft>
                <a:spcPts val="100"/>
              </a:spcAft>
              <a:buFont typeface="Arial"/>
              <a:buChar char="•"/>
            </a:pPr>
            <a:r>
              <a:rPr lang="en-US" sz="2300" dirty="0" smtClean="0">
                <a:cs typeface="Georgia"/>
              </a:rPr>
              <a:t>The Day the Mesozoic Died—article</a:t>
            </a:r>
          </a:p>
          <a:p>
            <a:pPr marL="454025" indent="-454025">
              <a:spcBef>
                <a:spcPts val="800"/>
              </a:spcBef>
              <a:spcAft>
                <a:spcPts val="100"/>
              </a:spcAft>
              <a:buFont typeface="Arial"/>
              <a:buChar char="•"/>
            </a:pPr>
            <a:r>
              <a:rPr lang="en-US" sz="2300" dirty="0" smtClean="0">
                <a:cs typeface="Georgia"/>
              </a:rPr>
              <a:t>Distribution of Elements in Earth’s Crust</a:t>
            </a:r>
          </a:p>
          <a:p>
            <a:pPr marL="454025" indent="-454025">
              <a:spcBef>
                <a:spcPts val="800"/>
              </a:spcBef>
              <a:spcAft>
                <a:spcPts val="100"/>
              </a:spcAft>
              <a:buFont typeface="Arial"/>
              <a:buChar char="•"/>
            </a:pPr>
            <a:r>
              <a:rPr lang="en-US" sz="2300" dirty="0" smtClean="0">
                <a:cs typeface="Georgia"/>
              </a:rPr>
              <a:t>Chemical Signature of an Asteroid</a:t>
            </a:r>
          </a:p>
          <a:p>
            <a:pPr marL="454025" indent="-454025">
              <a:spcBef>
                <a:spcPts val="800"/>
              </a:spcBef>
              <a:spcAft>
                <a:spcPts val="100"/>
              </a:spcAft>
              <a:buFont typeface="Arial"/>
              <a:buChar char="•"/>
            </a:pPr>
            <a:r>
              <a:rPr lang="en-US" sz="2300" dirty="0" smtClean="0">
                <a:cs typeface="Georgia"/>
              </a:rPr>
              <a:t>Determining the Size and Energy of the K-T Asteroid</a:t>
            </a:r>
          </a:p>
          <a:p>
            <a:pPr marL="454025" indent="-454025">
              <a:spcBef>
                <a:spcPts val="800"/>
              </a:spcBef>
              <a:spcAft>
                <a:spcPts val="100"/>
              </a:spcAft>
              <a:buFont typeface="Arial"/>
              <a:buChar char="•"/>
            </a:pPr>
            <a:r>
              <a:rPr lang="en-US" sz="2300" dirty="0" smtClean="0">
                <a:cs typeface="Georgia"/>
              </a:rPr>
              <a:t>Calculating Iridium Fallout From an Asteroid Impact</a:t>
            </a:r>
          </a:p>
          <a:p>
            <a:pPr marL="454025" indent="-454025">
              <a:spcBef>
                <a:spcPts val="800"/>
              </a:spcBef>
              <a:spcAft>
                <a:spcPts val="100"/>
              </a:spcAft>
              <a:buFont typeface="Arial"/>
              <a:buChar char="•"/>
            </a:pPr>
            <a:r>
              <a:rPr lang="en-US" sz="2300" dirty="0" smtClean="0">
                <a:cs typeface="Georgia"/>
              </a:rPr>
              <a:t>Weighing the Evidence for a Mass Extinction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76200"/>
            <a:ext cx="1270000" cy="127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648200"/>
            <a:ext cx="1270000" cy="127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52400"/>
            <a:ext cx="1270000" cy="127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752600"/>
            <a:ext cx="1270000" cy="127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200400"/>
            <a:ext cx="1270000" cy="127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170741" y="141982"/>
            <a:ext cx="48025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dirty="0"/>
              <a:t>The Day the Mesozoic Died</a:t>
            </a:r>
          </a:p>
          <a:p>
            <a:pPr algn="ctr"/>
            <a:r>
              <a:rPr lang="en-US" dirty="0"/>
              <a:t>Classroom Resources</a:t>
            </a:r>
          </a:p>
        </p:txBody>
      </p:sp>
    </p:spTree>
    <p:extLst>
      <p:ext uri="{BB962C8B-B14F-4D97-AF65-F5344CB8AC3E}">
        <p14:creationId xmlns:p14="http://schemas.microsoft.com/office/powerpoint/2010/main" val="2422895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23" name="image43.png" descr="IMG_036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7441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44.png" descr="IMG_0353.PNG"/>
          <p:cNvPicPr/>
          <p:nvPr/>
        </p:nvPicPr>
        <p:blipFill>
          <a:blip r:embed="rId2">
            <a:alphaModFix/>
            <a:extLst/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02076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defRPr b="1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000" b="1" dirty="0">
                <a:solidFill>
                  <a:schemeClr val="tx1"/>
                </a:solidFill>
              </a:rPr>
              <a:t>In Depth Content</a:t>
            </a:r>
          </a:p>
        </p:txBody>
      </p:sp>
      <p:pic>
        <p:nvPicPr>
          <p:cNvPr id="227" name="image44.png" descr="IMG_0353.PNG"/>
          <p:cNvPicPr/>
          <p:nvPr/>
        </p:nvPicPr>
        <p:blipFill>
          <a:blip r:embed="rId2">
            <a:extLst/>
          </a:blip>
          <a:srcRect l="47006" t="49907" r="30466" b="6832"/>
          <a:stretch>
            <a:fillRect/>
          </a:stretch>
        </p:blipFill>
        <p:spPr>
          <a:xfrm>
            <a:off x="4279829" y="3414993"/>
            <a:ext cx="2059869" cy="2966776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Shape 228"/>
          <p:cNvSpPr/>
          <p:nvPr/>
        </p:nvSpPr>
        <p:spPr>
          <a:xfrm>
            <a:off x="4697174" y="6328377"/>
            <a:ext cx="1268183" cy="5359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63500">
            <a:solidFill>
              <a:srgbClr val="8EFA00"/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532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 animBg="1" advAuto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31" name="image45.png" descr="IMG_030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51819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34" name="image46.png" descr="IMG_030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17745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xfrm>
            <a:off x="457200" y="2566053"/>
            <a:ext cx="8229600" cy="1143001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000" b="1">
                <a:solidFill>
                  <a:srgbClr val="FFFFFF"/>
                </a:solidFill>
              </a:rPr>
              <a:t>Give it a try!</a:t>
            </a:r>
          </a:p>
        </p:txBody>
      </p:sp>
    </p:spTree>
    <p:extLst>
      <p:ext uri="{BB962C8B-B14F-4D97-AF65-F5344CB8AC3E}">
        <p14:creationId xmlns:p14="http://schemas.microsoft.com/office/powerpoint/2010/main" val="1231590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4806"/>
            <a:ext cx="4690289" cy="5981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09218" y="114806"/>
            <a:ext cx="4690290" cy="598119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3505200" y="6188417"/>
            <a:ext cx="5638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Worksheet link:</a:t>
            </a:r>
          </a:p>
          <a:p>
            <a:pPr algn="ctr"/>
            <a:r>
              <a:rPr lang="en-US" sz="1400" dirty="0">
                <a:hlinkClick r:id="rId4"/>
              </a:rPr>
              <a:t>http://</a:t>
            </a:r>
            <a:r>
              <a:rPr lang="en-US" sz="1400" dirty="0" err="1">
                <a:hlinkClick r:id="rId4"/>
              </a:rPr>
              <a:t>www.hhmi.org</a:t>
            </a:r>
            <a:r>
              <a:rPr lang="en-US" sz="1400" dirty="0">
                <a:hlinkClick r:id="rId4"/>
              </a:rPr>
              <a:t>/</a:t>
            </a:r>
            <a:r>
              <a:rPr lang="en-US" sz="1400" dirty="0" err="1">
                <a:hlinkClick r:id="rId4"/>
              </a:rPr>
              <a:t>biointeractive</a:t>
            </a:r>
            <a:r>
              <a:rPr lang="en-US" sz="1400" dirty="0">
                <a:hlinkClick r:id="rId4"/>
              </a:rPr>
              <a:t>/</a:t>
            </a:r>
            <a:r>
              <a:rPr lang="en-US" sz="1400" dirty="0" err="1">
                <a:hlinkClick r:id="rId4"/>
              </a:rPr>
              <a:t>earthviewer</a:t>
            </a:r>
            <a:r>
              <a:rPr lang="en-US" sz="1400" dirty="0">
                <a:hlinkClick r:id="rId4"/>
              </a:rPr>
              <a:t>-climate-guide-activity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40568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7523" y="106946"/>
            <a:ext cx="8548954" cy="6644108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hape 242"/>
          <p:cNvSpPr/>
          <p:nvPr/>
        </p:nvSpPr>
        <p:spPr>
          <a:xfrm>
            <a:off x="4300427" y="2650881"/>
            <a:ext cx="1116381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DB1F0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1F00"/>
                </a:solidFill>
              </a:rPr>
              <a:t>0 - 45 MA</a:t>
            </a:r>
          </a:p>
        </p:txBody>
      </p:sp>
      <p:sp>
        <p:nvSpPr>
          <p:cNvPr id="243" name="Shape 243"/>
          <p:cNvSpPr/>
          <p:nvPr/>
        </p:nvSpPr>
        <p:spPr>
          <a:xfrm>
            <a:off x="4300427" y="2955944"/>
            <a:ext cx="1497686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DB1F0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1F00"/>
                </a:solidFill>
              </a:rPr>
              <a:t>270 - 345 MA</a:t>
            </a:r>
          </a:p>
        </p:txBody>
      </p:sp>
      <p:sp>
        <p:nvSpPr>
          <p:cNvPr id="244" name="Shape 244"/>
          <p:cNvSpPr/>
          <p:nvPr/>
        </p:nvSpPr>
        <p:spPr>
          <a:xfrm>
            <a:off x="4300427" y="3243579"/>
            <a:ext cx="1497686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DB1F0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1F00"/>
                </a:solidFill>
              </a:rPr>
              <a:t>435 - 455 MA</a:t>
            </a:r>
          </a:p>
        </p:txBody>
      </p:sp>
      <p:sp>
        <p:nvSpPr>
          <p:cNvPr id="245" name="Shape 245"/>
          <p:cNvSpPr/>
          <p:nvPr/>
        </p:nvSpPr>
        <p:spPr>
          <a:xfrm>
            <a:off x="3042552" y="3729902"/>
            <a:ext cx="1509117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DB1F0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1F00"/>
                </a:solidFill>
              </a:rPr>
              <a:t>11.9 - 15.2 °C</a:t>
            </a:r>
          </a:p>
        </p:txBody>
      </p:sp>
      <p:sp>
        <p:nvSpPr>
          <p:cNvPr id="246" name="Shape 246"/>
          <p:cNvSpPr/>
          <p:nvPr/>
        </p:nvSpPr>
        <p:spPr>
          <a:xfrm>
            <a:off x="2355972" y="4808923"/>
            <a:ext cx="2877974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DB1F0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1F00"/>
                </a:solidFill>
              </a:rPr>
              <a:t>totally covered in ice/snow</a:t>
            </a:r>
          </a:p>
        </p:txBody>
      </p:sp>
      <p:sp>
        <p:nvSpPr>
          <p:cNvPr id="247" name="Shape 247"/>
          <p:cNvSpPr/>
          <p:nvPr/>
        </p:nvSpPr>
        <p:spPr>
          <a:xfrm>
            <a:off x="4844243" y="5525294"/>
            <a:ext cx="1653821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DB1F0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1F00"/>
                </a:solidFill>
              </a:rPr>
              <a:t>Snowball Earth</a:t>
            </a:r>
          </a:p>
        </p:txBody>
      </p:sp>
      <p:sp>
        <p:nvSpPr>
          <p:cNvPr id="248" name="Shape 248"/>
          <p:cNvSpPr/>
          <p:nvPr/>
        </p:nvSpPr>
        <p:spPr>
          <a:xfrm>
            <a:off x="4119266" y="5850414"/>
            <a:ext cx="3123718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DB1F0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1F00"/>
                </a:solidFill>
              </a:rPr>
              <a:t>runaway ice albedo feedback</a:t>
            </a:r>
          </a:p>
        </p:txBody>
      </p:sp>
      <p:sp>
        <p:nvSpPr>
          <p:cNvPr id="249" name="Shape 249"/>
          <p:cNvSpPr/>
          <p:nvPr/>
        </p:nvSpPr>
        <p:spPr>
          <a:xfrm>
            <a:off x="4119266" y="6139538"/>
            <a:ext cx="1984833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DB1F0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1F00"/>
                </a:solidFill>
              </a:rPr>
              <a:t>greenhouse effect</a:t>
            </a:r>
          </a:p>
        </p:txBody>
      </p:sp>
    </p:spTree>
    <p:extLst>
      <p:ext uri="{BB962C8B-B14F-4D97-AF65-F5344CB8AC3E}">
        <p14:creationId xmlns:p14="http://schemas.microsoft.com/office/powerpoint/2010/main" val="2046240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0" build="p" bldLvl="5" animBg="1" advAuto="0"/>
      <p:bldP spid="243" grpId="0" build="p" bldLvl="5" animBg="1" advAuto="0"/>
      <p:bldP spid="244" grpId="0" build="p" bldLvl="5" animBg="1" advAuto="0"/>
      <p:bldP spid="245" grpId="0" build="p" bldLvl="5" animBg="1" advAuto="0"/>
      <p:bldP spid="246" grpId="0" build="p" bldLvl="5" animBg="1" advAuto="0"/>
      <p:bldP spid="247" grpId="0" build="p" bldLvl="5" animBg="1" advAuto="0"/>
      <p:bldP spid="248" grpId="0" build="p" bldLvl="5" animBg="1" advAuto="0"/>
      <p:bldP spid="249" grpId="0" build="p" bldLvl="5" animBg="1" advAuto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856" y="548483"/>
            <a:ext cx="8542288" cy="1614052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hape 252"/>
          <p:cNvSpPr/>
          <p:nvPr/>
        </p:nvSpPr>
        <p:spPr>
          <a:xfrm>
            <a:off x="2521580" y="1101813"/>
            <a:ext cx="2496669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DB1F0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1F00"/>
                </a:solidFill>
              </a:rPr>
              <a:t>temperature anomalies</a:t>
            </a:r>
          </a:p>
        </p:txBody>
      </p:sp>
      <p:sp>
        <p:nvSpPr>
          <p:cNvPr id="253" name="Shape 253"/>
          <p:cNvSpPr/>
          <p:nvPr/>
        </p:nvSpPr>
        <p:spPr>
          <a:xfrm>
            <a:off x="6927007" y="1355508"/>
            <a:ext cx="674269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DB1F0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1F00"/>
                </a:solidFill>
              </a:rPr>
              <a:t>14 °C</a:t>
            </a:r>
          </a:p>
        </p:txBody>
      </p:sp>
      <p:pic>
        <p:nvPicPr>
          <p:cNvPr id="25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0856" y="2076439"/>
            <a:ext cx="8542288" cy="4233078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hape 255"/>
          <p:cNvSpPr/>
          <p:nvPr/>
        </p:nvSpPr>
        <p:spPr>
          <a:xfrm>
            <a:off x="3370958" y="3659954"/>
            <a:ext cx="3364434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DB1F0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1F00"/>
                </a:solidFill>
              </a:rPr>
              <a:t>has increased with temperature</a:t>
            </a:r>
          </a:p>
        </p:txBody>
      </p:sp>
      <p:sp>
        <p:nvSpPr>
          <p:cNvPr id="256" name="Shape 256"/>
          <p:cNvSpPr/>
          <p:nvPr/>
        </p:nvSpPr>
        <p:spPr>
          <a:xfrm>
            <a:off x="3065061" y="2417254"/>
            <a:ext cx="699416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DB1F0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1F00"/>
                </a:solidFill>
              </a:rPr>
              <a:t>~1 °C</a:t>
            </a:r>
          </a:p>
        </p:txBody>
      </p:sp>
      <p:sp>
        <p:nvSpPr>
          <p:cNvPr id="257" name="Shape 257"/>
          <p:cNvSpPr/>
          <p:nvPr/>
        </p:nvSpPr>
        <p:spPr>
          <a:xfrm>
            <a:off x="3170822" y="3982158"/>
            <a:ext cx="2437690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DB1F0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1F00"/>
                </a:solidFill>
              </a:rPr>
              <a:t>has remained constant</a:t>
            </a:r>
          </a:p>
        </p:txBody>
      </p:sp>
      <p:sp>
        <p:nvSpPr>
          <p:cNvPr id="258" name="Shape 258"/>
          <p:cNvSpPr/>
          <p:nvPr/>
        </p:nvSpPr>
        <p:spPr>
          <a:xfrm>
            <a:off x="3065061" y="4243778"/>
            <a:ext cx="2437690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DB1F0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1F00"/>
                </a:solidFill>
              </a:rPr>
              <a:t>has remained constant</a:t>
            </a:r>
          </a:p>
        </p:txBody>
      </p:sp>
      <p:sp>
        <p:nvSpPr>
          <p:cNvPr id="259" name="Shape 259"/>
          <p:cNvSpPr/>
          <p:nvPr/>
        </p:nvSpPr>
        <p:spPr>
          <a:xfrm>
            <a:off x="3132722" y="4506652"/>
            <a:ext cx="4279520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DB1F0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1F00"/>
                </a:solidFill>
              </a:rPr>
              <a:t>has decreased as temperature increased</a:t>
            </a:r>
          </a:p>
        </p:txBody>
      </p:sp>
      <p:sp>
        <p:nvSpPr>
          <p:cNvPr id="260" name="Shape 260"/>
          <p:cNvSpPr/>
          <p:nvPr/>
        </p:nvSpPr>
        <p:spPr>
          <a:xfrm>
            <a:off x="3065061" y="5219452"/>
            <a:ext cx="1120268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DB1F0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DB1F00"/>
                </a:solidFill>
              </a:rPr>
              <a:t>~70 years</a:t>
            </a:r>
          </a:p>
        </p:txBody>
      </p:sp>
    </p:spTree>
    <p:extLst>
      <p:ext uri="{BB962C8B-B14F-4D97-AF65-F5344CB8AC3E}">
        <p14:creationId xmlns:p14="http://schemas.microsoft.com/office/powerpoint/2010/main" val="4148368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 build="p" bldLvl="5" animBg="1" advAuto="0"/>
      <p:bldP spid="253" grpId="0" build="p" bldLvl="5" animBg="1" advAuto="0"/>
      <p:bldP spid="255" grpId="0" build="p" bldLvl="5" animBg="1" advAuto="0"/>
      <p:bldP spid="256" grpId="0" build="p" bldLvl="5" animBg="1" advAuto="0"/>
      <p:bldP spid="257" grpId="0" build="p" bldLvl="5" animBg="1" advAuto="0"/>
      <p:bldP spid="258" grpId="0" build="p" bldLvl="5" animBg="1" advAuto="0"/>
      <p:bldP spid="259" grpId="0" build="p" bldLvl="5" animBg="1" advAuto="0"/>
      <p:bldP spid="260" grpId="0" build="p" bldLvl="5" animBg="1" advAuto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/>
          </p:cNvSpPr>
          <p:nvPr>
            <p:ph type="title"/>
          </p:nvPr>
        </p:nvSpPr>
        <p:spPr>
          <a:xfrm>
            <a:off x="302385" y="2566053"/>
            <a:ext cx="8539230" cy="1143001"/>
          </a:xfrm>
          <a:prstGeom prst="rect">
            <a:avLst/>
          </a:prstGeom>
        </p:spPr>
        <p:txBody>
          <a:bodyPr/>
          <a:lstStyle>
            <a:lvl1pPr defTabSz="868680">
              <a:defRPr sz="4750" b="1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750" b="1">
                <a:solidFill>
                  <a:srgbClr val="FFFFFF"/>
                </a:solidFill>
              </a:rPr>
              <a:t>EarthViewer in the Classroom</a:t>
            </a:r>
          </a:p>
        </p:txBody>
      </p:sp>
    </p:spTree>
    <p:extLst>
      <p:ext uri="{BB962C8B-B14F-4D97-AF65-F5344CB8AC3E}">
        <p14:creationId xmlns:p14="http://schemas.microsoft.com/office/powerpoint/2010/main" val="1026688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/>
          </p:cNvSpPr>
          <p:nvPr>
            <p:ph type="title"/>
          </p:nvPr>
        </p:nvSpPr>
        <p:spPr>
          <a:xfrm>
            <a:off x="0" y="99386"/>
            <a:ext cx="9144000" cy="1143001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000" b="1">
                <a:solidFill>
                  <a:srgbClr val="FFFFFF"/>
                </a:solidFill>
              </a:rPr>
              <a:t>A Tool for Educators - Content</a:t>
            </a:r>
          </a:p>
        </p:txBody>
      </p:sp>
      <p:sp>
        <p:nvSpPr>
          <p:cNvPr id="265" name="Shape 265"/>
          <p:cNvSpPr/>
          <p:nvPr/>
        </p:nvSpPr>
        <p:spPr>
          <a:xfrm>
            <a:off x="293843" y="1551740"/>
            <a:ext cx="3845602" cy="439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spcBef>
                <a:spcPts val="1600"/>
              </a:spcBef>
              <a:buFont typeface="Arial"/>
            </a:pPr>
            <a:r>
              <a:rPr sz="2800" dirty="0">
                <a:solidFill>
                  <a:srgbClr val="EECD77"/>
                </a:solidFill>
                <a:latin typeface="Avenir Medium"/>
                <a:ea typeface="Avenir Medium"/>
                <a:cs typeface="Avenir Medium"/>
                <a:sym typeface="Avenir Medium"/>
              </a:rPr>
              <a:t>Earth Science</a:t>
            </a:r>
            <a:endParaRPr dirty="0">
              <a:solidFill>
                <a:srgbClr val="EECD77"/>
              </a:solidFill>
              <a:latin typeface="Avenir Medium"/>
              <a:ea typeface="Avenir Medium"/>
              <a:cs typeface="Avenir Medium"/>
              <a:sym typeface="Avenir Medium"/>
            </a:endParaRPr>
          </a:p>
          <a:p>
            <a:pPr marL="965200" lvl="1" indent="-508000">
              <a:spcBef>
                <a:spcPts val="1600"/>
              </a:spcBef>
              <a:buSzPct val="100000"/>
              <a:buFont typeface="Wingdings"/>
              <a:buChar char="▪"/>
            </a:pPr>
            <a:r>
              <a:rPr sz="2000" dirty="0">
                <a:solidFill>
                  <a:srgbClr val="EECD77"/>
                </a:solidFill>
                <a:latin typeface="Avenir Book"/>
                <a:ea typeface="Avenir Book"/>
                <a:cs typeface="Avenir Book"/>
                <a:sym typeface="Avenir Book"/>
              </a:rPr>
              <a:t>Major geological events</a:t>
            </a:r>
            <a:endParaRPr dirty="0">
              <a:solidFill>
                <a:srgbClr val="EECD77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marL="965200" lvl="1" indent="-508000">
              <a:spcBef>
                <a:spcPts val="1600"/>
              </a:spcBef>
              <a:buSzPct val="100000"/>
              <a:buFont typeface="Wingdings"/>
              <a:buChar char="▪"/>
            </a:pPr>
            <a:r>
              <a:rPr sz="2000" dirty="0">
                <a:solidFill>
                  <a:srgbClr val="EECD77"/>
                </a:solidFill>
                <a:latin typeface="Avenir Book"/>
                <a:ea typeface="Avenir Book"/>
                <a:cs typeface="Avenir Book"/>
                <a:sym typeface="Avenir Book"/>
              </a:rPr>
              <a:t>Voyage through time</a:t>
            </a:r>
            <a:endParaRPr dirty="0">
              <a:solidFill>
                <a:srgbClr val="EECD77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marL="965200" lvl="1" indent="-508000">
              <a:spcBef>
                <a:spcPts val="1600"/>
              </a:spcBef>
              <a:buSzPct val="100000"/>
              <a:buFont typeface="Wingdings"/>
              <a:buChar char="▪"/>
            </a:pPr>
            <a:r>
              <a:rPr sz="2000" dirty="0">
                <a:solidFill>
                  <a:srgbClr val="EECD77"/>
                </a:solidFill>
                <a:latin typeface="Avenir Book"/>
                <a:ea typeface="Avenir Book"/>
                <a:cs typeface="Avenir Book"/>
                <a:sym typeface="Avenir Book"/>
              </a:rPr>
              <a:t>Fossils</a:t>
            </a:r>
            <a:endParaRPr dirty="0">
              <a:solidFill>
                <a:srgbClr val="EECD77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marL="965200" lvl="1" indent="-508000">
              <a:spcBef>
                <a:spcPts val="1600"/>
              </a:spcBef>
              <a:buSzPct val="100000"/>
              <a:buFont typeface="Wingdings"/>
              <a:buChar char="▪"/>
            </a:pPr>
            <a:r>
              <a:rPr sz="2000" dirty="0">
                <a:solidFill>
                  <a:srgbClr val="EECD77"/>
                </a:solidFill>
                <a:latin typeface="Avenir Book"/>
                <a:ea typeface="Avenir Book"/>
                <a:cs typeface="Avenir Book"/>
                <a:sym typeface="Avenir Book"/>
              </a:rPr>
              <a:t>Impact Events</a:t>
            </a:r>
            <a:endParaRPr dirty="0">
              <a:solidFill>
                <a:srgbClr val="EECD77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marL="965200" lvl="1" indent="-508000">
              <a:spcBef>
                <a:spcPts val="1600"/>
              </a:spcBef>
              <a:buSzPct val="100000"/>
              <a:buFont typeface="Wingdings"/>
              <a:buChar char="▪"/>
            </a:pPr>
            <a:r>
              <a:rPr sz="2000" dirty="0">
                <a:solidFill>
                  <a:srgbClr val="EECD77"/>
                </a:solidFill>
                <a:latin typeface="Avenir Book"/>
                <a:ea typeface="Avenir Book"/>
                <a:cs typeface="Avenir Book"/>
                <a:sym typeface="Avenir Book"/>
              </a:rPr>
              <a:t>Climate change</a:t>
            </a:r>
            <a:endParaRPr dirty="0">
              <a:solidFill>
                <a:srgbClr val="EECD77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marL="965200" lvl="1" indent="-508000">
              <a:spcBef>
                <a:spcPts val="1600"/>
              </a:spcBef>
              <a:buSzPct val="100000"/>
              <a:buFont typeface="Wingdings"/>
              <a:buChar char="▪"/>
            </a:pPr>
            <a:r>
              <a:rPr sz="2000" dirty="0">
                <a:solidFill>
                  <a:srgbClr val="EECD77"/>
                </a:solidFill>
                <a:latin typeface="Avenir Book"/>
                <a:ea typeface="Avenir Book"/>
                <a:cs typeface="Avenir Book"/>
                <a:sym typeface="Avenir Book"/>
              </a:rPr>
              <a:t>Data analysis</a:t>
            </a:r>
            <a:endParaRPr dirty="0">
              <a:solidFill>
                <a:srgbClr val="EECD77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marL="965200" lvl="1" indent="-508000">
              <a:spcBef>
                <a:spcPts val="1600"/>
              </a:spcBef>
              <a:buSzPct val="100000"/>
              <a:buFont typeface="Wingdings"/>
              <a:buChar char="▪"/>
            </a:pPr>
            <a:r>
              <a:rPr sz="2000" dirty="0">
                <a:solidFill>
                  <a:srgbClr val="EECD77"/>
                </a:solidFill>
                <a:latin typeface="Avenir Book"/>
                <a:ea typeface="Avenir Book"/>
                <a:cs typeface="Avenir Book"/>
                <a:sym typeface="Avenir Book"/>
              </a:rPr>
              <a:t>Atmospheric chemistry</a:t>
            </a:r>
          </a:p>
        </p:txBody>
      </p:sp>
      <p:sp>
        <p:nvSpPr>
          <p:cNvPr id="266" name="Shape 266"/>
          <p:cNvSpPr/>
          <p:nvPr/>
        </p:nvSpPr>
        <p:spPr>
          <a:xfrm>
            <a:off x="4139444" y="1551740"/>
            <a:ext cx="5004556" cy="3724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600"/>
              </a:spcBef>
              <a:buFont typeface="Arial"/>
            </a:pPr>
            <a:r>
              <a:rPr sz="2800" dirty="0">
                <a:solidFill>
                  <a:srgbClr val="EECD77"/>
                </a:solidFill>
                <a:latin typeface="Avenir Medium"/>
                <a:ea typeface="Avenir Medium"/>
                <a:cs typeface="Avenir Medium"/>
                <a:sym typeface="Avenir Medium"/>
              </a:rPr>
              <a:t>Life Science Connections</a:t>
            </a:r>
          </a:p>
          <a:p>
            <a:pPr marL="965200" lvl="1" indent="-508000">
              <a:spcBef>
                <a:spcPts val="1600"/>
              </a:spcBef>
              <a:buSzPct val="100000"/>
              <a:buFont typeface="Wingdings"/>
              <a:buChar char="▪"/>
            </a:pPr>
            <a:r>
              <a:rPr sz="2000" dirty="0">
                <a:solidFill>
                  <a:srgbClr val="EECD77"/>
                </a:solidFill>
                <a:latin typeface="Avenir Book"/>
                <a:ea typeface="Avenir Book"/>
                <a:cs typeface="Avenir Book"/>
                <a:sym typeface="Avenir Book"/>
              </a:rPr>
              <a:t>Habitable Earth </a:t>
            </a:r>
          </a:p>
          <a:p>
            <a:pPr marL="965200" lvl="1" indent="-508000">
              <a:spcBef>
                <a:spcPts val="1600"/>
              </a:spcBef>
              <a:buSzPct val="100000"/>
              <a:buFont typeface="Wingdings"/>
              <a:buChar char="▪"/>
            </a:pPr>
            <a:r>
              <a:rPr sz="2000" dirty="0">
                <a:solidFill>
                  <a:srgbClr val="EECD77"/>
                </a:solidFill>
                <a:latin typeface="Avenir Book"/>
                <a:ea typeface="Avenir Book"/>
                <a:cs typeface="Avenir Book"/>
                <a:sym typeface="Avenir Book"/>
              </a:rPr>
              <a:t>Mass extinctions</a:t>
            </a:r>
          </a:p>
          <a:p>
            <a:pPr marL="965200" lvl="1" indent="-508000">
              <a:spcBef>
                <a:spcPts val="1600"/>
              </a:spcBef>
              <a:buSzPct val="100000"/>
              <a:buFont typeface="Wingdings"/>
              <a:buChar char="▪"/>
            </a:pPr>
            <a:r>
              <a:rPr sz="2000" dirty="0">
                <a:solidFill>
                  <a:srgbClr val="EECD77"/>
                </a:solidFill>
                <a:latin typeface="Avenir Book"/>
                <a:ea typeface="Avenir Book"/>
                <a:cs typeface="Avenir Book"/>
                <a:sym typeface="Avenir Book"/>
              </a:rPr>
              <a:t>Biodiversity</a:t>
            </a:r>
          </a:p>
          <a:p>
            <a:pPr marL="965200" lvl="1" indent="-508000">
              <a:spcBef>
                <a:spcPts val="1600"/>
              </a:spcBef>
              <a:buSzPct val="100000"/>
              <a:buFont typeface="Wingdings"/>
              <a:buChar char="▪"/>
            </a:pPr>
            <a:r>
              <a:rPr sz="2000" dirty="0">
                <a:solidFill>
                  <a:srgbClr val="EECD77"/>
                </a:solidFill>
                <a:latin typeface="Avenir Book"/>
                <a:ea typeface="Avenir Book"/>
                <a:cs typeface="Avenir Book"/>
                <a:sym typeface="Avenir Book"/>
              </a:rPr>
              <a:t>Climate change</a:t>
            </a:r>
          </a:p>
          <a:p>
            <a:pPr marL="965200" lvl="1" indent="-508000">
              <a:spcBef>
                <a:spcPts val="1600"/>
              </a:spcBef>
              <a:buSzPct val="100000"/>
              <a:buFont typeface="Wingdings"/>
              <a:buChar char="▪"/>
            </a:pPr>
            <a:endParaRPr sz="2000" dirty="0">
              <a:solidFill>
                <a:srgbClr val="EECD77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marL="965200" lvl="1" indent="-508000">
              <a:spcBef>
                <a:spcPts val="1600"/>
              </a:spcBef>
              <a:buSzPct val="100000"/>
              <a:buFont typeface="Wingdings"/>
              <a:buChar char="▪"/>
            </a:pPr>
            <a:endParaRPr sz="2000" dirty="0">
              <a:solidFill>
                <a:srgbClr val="EECD77"/>
              </a:solidFill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67" name="Shape 267"/>
          <p:cNvSpPr/>
          <p:nvPr/>
        </p:nvSpPr>
        <p:spPr>
          <a:xfrm>
            <a:off x="0" y="6257835"/>
            <a:ext cx="9129470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r">
              <a:spcBef>
                <a:spcPts val="1600"/>
              </a:spcBef>
            </a:pPr>
            <a:r>
              <a:rPr i="1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rPr>
              <a:t>Data Available</a:t>
            </a:r>
            <a:r>
              <a:rPr sz="2000" i="1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rPr>
              <a:t>: </a:t>
            </a:r>
            <a:r>
              <a:rPr i="1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rPr>
              <a:t>www.hhmi.org/biointeractive/earthviewer-data-files</a:t>
            </a:r>
          </a:p>
        </p:txBody>
      </p:sp>
    </p:spTree>
    <p:extLst>
      <p:ext uri="{BB962C8B-B14F-4D97-AF65-F5344CB8AC3E}">
        <p14:creationId xmlns:p14="http://schemas.microsoft.com/office/powerpoint/2010/main" val="1259072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 animBg="1" advAuto="0"/>
      <p:bldP spid="266" grpId="0" animBg="1" advAuto="0"/>
      <p:bldP spid="267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_Day_The_Mesozoic_Died_HD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04800"/>
            <a:ext cx="8737600" cy="491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28600" y="5334000"/>
            <a:ext cx="868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Short film can be streamed or downloaded </a:t>
            </a:r>
            <a:r>
              <a:rPr lang="en-US" dirty="0"/>
              <a:t>from</a:t>
            </a:r>
            <a:r>
              <a:rPr lang="en-US" dirty="0" smtClean="0"/>
              <a:t>:</a:t>
            </a:r>
          </a:p>
          <a:p>
            <a:pPr algn="ctr">
              <a:spcBef>
                <a:spcPts val="600"/>
              </a:spcBef>
            </a:pPr>
            <a:r>
              <a:rPr lang="en-US" dirty="0" smtClean="0">
                <a:hlinkClick r:id="rId3"/>
              </a:rPr>
              <a:t> </a:t>
            </a:r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www.hhmi.org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biointeractive</a:t>
            </a:r>
            <a:r>
              <a:rPr lang="en-US" dirty="0">
                <a:hlinkClick r:id="rId3"/>
              </a:rPr>
              <a:t>/day-</a:t>
            </a:r>
            <a:r>
              <a:rPr lang="en-US" dirty="0" err="1">
                <a:hlinkClick r:id="rId3"/>
              </a:rPr>
              <a:t>mesozoic</a:t>
            </a:r>
            <a:r>
              <a:rPr lang="en-US" dirty="0">
                <a:hlinkClick r:id="rId3"/>
              </a:rPr>
              <a:t>-died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287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/>
          </p:cNvSpPr>
          <p:nvPr>
            <p:ph type="title"/>
          </p:nvPr>
        </p:nvSpPr>
        <p:spPr>
          <a:xfrm>
            <a:off x="0" y="99386"/>
            <a:ext cx="9144000" cy="1143001"/>
          </a:xfrm>
          <a:prstGeom prst="rect">
            <a:avLst/>
          </a:prstGeom>
        </p:spPr>
        <p:txBody>
          <a:bodyPr/>
          <a:lstStyle>
            <a:lvl1pPr defTabSz="905255">
              <a:defRPr sz="3959" b="1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959" b="1">
                <a:solidFill>
                  <a:srgbClr val="FFFFFF"/>
                </a:solidFill>
              </a:rPr>
              <a:t>A Tool for Educators - implementation</a:t>
            </a:r>
          </a:p>
        </p:txBody>
      </p:sp>
      <p:sp>
        <p:nvSpPr>
          <p:cNvPr id="270" name="Shape 270"/>
          <p:cNvSpPr/>
          <p:nvPr/>
        </p:nvSpPr>
        <p:spPr>
          <a:xfrm>
            <a:off x="623898" y="1792224"/>
            <a:ext cx="8177515" cy="433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spcBef>
                <a:spcPts val="1600"/>
              </a:spcBef>
              <a:buFont typeface="Arial"/>
            </a:pPr>
            <a:r>
              <a:rPr sz="25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Single Tablet</a:t>
            </a:r>
          </a:p>
          <a:p>
            <a:pPr marL="914400" lvl="1" indent="-457200">
              <a:spcBef>
                <a:spcPts val="1600"/>
              </a:spcBef>
              <a:buSzPct val="100000"/>
              <a:buFont typeface="Wingdings"/>
              <a:buChar char="▪"/>
            </a:pPr>
            <a:r>
              <a:rPr sz="2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Visualizations to accompany lecture (screenshots!)</a:t>
            </a:r>
          </a:p>
          <a:p>
            <a:pPr lvl="0">
              <a:spcBef>
                <a:spcPts val="1600"/>
              </a:spcBef>
              <a:buFont typeface="Arial"/>
            </a:pPr>
            <a:r>
              <a:rPr sz="25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Multiple Tablets</a:t>
            </a:r>
          </a:p>
          <a:p>
            <a:pPr marL="914400" lvl="1" indent="-457200">
              <a:spcBef>
                <a:spcPts val="1600"/>
              </a:spcBef>
              <a:buSzPct val="100000"/>
              <a:buFont typeface="Wingdings"/>
              <a:buChar char="▪"/>
            </a:pPr>
            <a:r>
              <a:rPr sz="2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Guided inquiry (scavenger hunt)</a:t>
            </a:r>
          </a:p>
          <a:p>
            <a:pPr marL="914400" lvl="1" indent="-457200">
              <a:spcBef>
                <a:spcPts val="1600"/>
              </a:spcBef>
              <a:buSzPct val="100000"/>
              <a:buFont typeface="Wingdings"/>
              <a:buChar char="▪"/>
            </a:pPr>
            <a:r>
              <a:rPr sz="2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Exploration to generate hypotheses</a:t>
            </a:r>
          </a:p>
          <a:p>
            <a:pPr lvl="0">
              <a:spcBef>
                <a:spcPts val="1600"/>
              </a:spcBef>
              <a:buFont typeface="Arial"/>
            </a:pPr>
            <a:r>
              <a:rPr sz="25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A reference for students</a:t>
            </a:r>
          </a:p>
        </p:txBody>
      </p:sp>
    </p:spTree>
    <p:extLst>
      <p:ext uri="{BB962C8B-B14F-4D97-AF65-F5344CB8AC3E}">
        <p14:creationId xmlns:p14="http://schemas.microsoft.com/office/powerpoint/2010/main" val="749805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/>
          </p:cNvSpPr>
          <p:nvPr>
            <p:ph type="title"/>
          </p:nvPr>
        </p:nvSpPr>
        <p:spPr>
          <a:xfrm>
            <a:off x="0" y="99386"/>
            <a:ext cx="9144000" cy="1143001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000" b="1">
                <a:solidFill>
                  <a:srgbClr val="FFFFFF"/>
                </a:solidFill>
              </a:rPr>
              <a:t>Possible Inquiry Topics</a:t>
            </a:r>
          </a:p>
        </p:txBody>
      </p:sp>
      <p:sp>
        <p:nvSpPr>
          <p:cNvPr id="273" name="Shape 273"/>
          <p:cNvSpPr/>
          <p:nvPr/>
        </p:nvSpPr>
        <p:spPr>
          <a:xfrm>
            <a:off x="598529" y="1468085"/>
            <a:ext cx="7946942" cy="446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899" lvl="0" indent="-342899">
              <a:spcBef>
                <a:spcPts val="1600"/>
              </a:spcBef>
              <a:buSzPct val="100000"/>
              <a:buFont typeface="Arial"/>
              <a:buChar char="•"/>
            </a:pPr>
            <a:r>
              <a:rPr sz="21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Track your city through the last 100 years</a:t>
            </a:r>
          </a:p>
          <a:p>
            <a:pPr marL="342899" lvl="0" indent="-342899">
              <a:spcBef>
                <a:spcPts val="1600"/>
              </a:spcBef>
              <a:buSzPct val="100000"/>
              <a:buFont typeface="Arial"/>
              <a:buChar char="•"/>
            </a:pPr>
            <a:r>
              <a:rPr sz="21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Compare mass extinctions</a:t>
            </a:r>
          </a:p>
          <a:p>
            <a:pPr marL="342899" lvl="0" indent="-342899">
              <a:spcBef>
                <a:spcPts val="1600"/>
              </a:spcBef>
              <a:buSzPct val="100000"/>
              <a:buFont typeface="Arial"/>
              <a:buChar char="•"/>
            </a:pPr>
            <a:r>
              <a:rPr sz="21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Identify possible causes of mass extinctions</a:t>
            </a:r>
          </a:p>
          <a:p>
            <a:pPr marL="342899" lvl="0" indent="-342899">
              <a:spcBef>
                <a:spcPts val="1600"/>
              </a:spcBef>
              <a:buSzPct val="100000"/>
              <a:buFont typeface="Arial"/>
              <a:buChar char="•"/>
            </a:pPr>
            <a:r>
              <a:rPr sz="21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Connections between atmospheric chemistry and biodiversity</a:t>
            </a:r>
          </a:p>
          <a:p>
            <a:pPr marL="342899" lvl="0" indent="-342899">
              <a:spcBef>
                <a:spcPts val="1600"/>
              </a:spcBef>
              <a:buSzPct val="100000"/>
              <a:buFont typeface="Arial"/>
              <a:buChar char="•"/>
            </a:pPr>
            <a:r>
              <a:rPr sz="21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Describe a geologic time period</a:t>
            </a:r>
          </a:p>
          <a:p>
            <a:pPr marL="342899" lvl="0" indent="-342899">
              <a:spcBef>
                <a:spcPts val="1600"/>
              </a:spcBef>
              <a:buSzPct val="100000"/>
              <a:buFont typeface="Arial"/>
              <a:buChar char="•"/>
            </a:pPr>
            <a:r>
              <a:rPr sz="21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Tell the story of your favorite mountain range</a:t>
            </a:r>
          </a:p>
          <a:p>
            <a:pPr marL="342899" lvl="0" indent="-342899">
              <a:spcBef>
                <a:spcPts val="1600"/>
              </a:spcBef>
              <a:buSzPct val="100000"/>
              <a:buFont typeface="Arial"/>
              <a:buChar char="•"/>
            </a:pPr>
            <a:r>
              <a:rPr sz="21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What was Earth like when your favorite fossil lived</a:t>
            </a:r>
          </a:p>
          <a:p>
            <a:pPr marL="342899" lvl="0" indent="-342899">
              <a:spcBef>
                <a:spcPts val="1600"/>
              </a:spcBef>
              <a:buSzPct val="100000"/>
              <a:buFont typeface="Arial"/>
              <a:buChar char="•"/>
            </a:pPr>
            <a:r>
              <a:rPr sz="21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432543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" grpId="0" build="p" bldLvl="5" animBg="1" advAuto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/>
          </p:cNvSpPr>
          <p:nvPr>
            <p:ph type="title"/>
          </p:nvPr>
        </p:nvSpPr>
        <p:spPr>
          <a:xfrm>
            <a:off x="0" y="99386"/>
            <a:ext cx="9144000" cy="1143001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000" b="1">
                <a:solidFill>
                  <a:srgbClr val="FFFFFF"/>
                </a:solidFill>
              </a:rPr>
              <a:t>Sample Class – a few tablets</a:t>
            </a:r>
          </a:p>
        </p:txBody>
      </p:sp>
      <p:sp>
        <p:nvSpPr>
          <p:cNvPr id="276" name="Shape 276"/>
          <p:cNvSpPr/>
          <p:nvPr/>
        </p:nvSpPr>
        <p:spPr>
          <a:xfrm>
            <a:off x="480279" y="1424607"/>
            <a:ext cx="8446949" cy="496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lvl="0" indent="-342900">
              <a:spcBef>
                <a:spcPts val="1600"/>
              </a:spcBef>
              <a:buSzPct val="100000"/>
              <a:buFont typeface="Arial"/>
              <a:buChar char="•"/>
            </a:pPr>
            <a:r>
              <a:rPr sz="2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Break into groups with 1 tablet per group		</a:t>
            </a:r>
          </a:p>
          <a:p>
            <a:pPr marL="342900" lvl="0" indent="-342900">
              <a:spcBef>
                <a:spcPts val="1600"/>
              </a:spcBef>
              <a:buSzPct val="100000"/>
              <a:buFont typeface="Arial"/>
              <a:buChar char="•"/>
            </a:pPr>
            <a:r>
              <a:rPr sz="2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Assign each group a different mass extinction</a:t>
            </a:r>
          </a:p>
          <a:p>
            <a:pPr marL="342900" lvl="0" indent="-342900">
              <a:spcBef>
                <a:spcPts val="1600"/>
              </a:spcBef>
              <a:buSzPct val="100000"/>
              <a:buFont typeface="Arial"/>
              <a:buChar char="•"/>
            </a:pPr>
            <a:r>
              <a:rPr sz="2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Ask students</a:t>
            </a:r>
          </a:p>
          <a:p>
            <a:pPr marL="800100" lvl="1" indent="-342900">
              <a:spcBef>
                <a:spcPts val="1600"/>
              </a:spcBef>
              <a:buSzPct val="100000"/>
              <a:buFont typeface="Arial"/>
              <a:buChar char="•"/>
            </a:pPr>
            <a:r>
              <a:rPr sz="2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Was Earth’s climate like?</a:t>
            </a:r>
          </a:p>
          <a:p>
            <a:pPr marL="800100" lvl="1" indent="-342900">
              <a:spcBef>
                <a:spcPts val="1600"/>
              </a:spcBef>
              <a:buSzPct val="100000"/>
              <a:buFont typeface="Arial"/>
              <a:buChar char="•"/>
            </a:pPr>
            <a:r>
              <a:rPr sz="2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What important biological events?</a:t>
            </a:r>
          </a:p>
          <a:p>
            <a:pPr marL="342900" lvl="0" indent="-342900">
              <a:spcBef>
                <a:spcPts val="1600"/>
              </a:spcBef>
              <a:buSzPct val="100000"/>
              <a:buFont typeface="Arial"/>
              <a:buChar char="•"/>
            </a:pPr>
            <a:r>
              <a:rPr sz="2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Make list of hypotheses</a:t>
            </a:r>
          </a:p>
          <a:p>
            <a:pPr marL="800100" lvl="1" indent="-342900">
              <a:spcBef>
                <a:spcPts val="1600"/>
              </a:spcBef>
              <a:buSzPct val="100000"/>
              <a:buFont typeface="Arial"/>
              <a:buChar char="•"/>
            </a:pPr>
            <a:r>
              <a:rPr sz="2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Show luminosity</a:t>
            </a:r>
          </a:p>
          <a:p>
            <a:pPr marL="800100" lvl="1" indent="-342900">
              <a:spcBef>
                <a:spcPts val="1600"/>
              </a:spcBef>
              <a:buSzPct val="100000"/>
              <a:buFont typeface="Arial"/>
              <a:buChar char="•"/>
            </a:pPr>
            <a:r>
              <a:rPr sz="2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Show CO2</a:t>
            </a:r>
          </a:p>
        </p:txBody>
      </p:sp>
    </p:spTree>
    <p:extLst>
      <p:ext uri="{BB962C8B-B14F-4D97-AF65-F5344CB8AC3E}">
        <p14:creationId xmlns:p14="http://schemas.microsoft.com/office/powerpoint/2010/main" val="629188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/>
          </p:cNvSpPr>
          <p:nvPr>
            <p:ph type="title"/>
          </p:nvPr>
        </p:nvSpPr>
        <p:spPr>
          <a:xfrm>
            <a:off x="0" y="99386"/>
            <a:ext cx="9144000" cy="1143001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000" b="1">
                <a:solidFill>
                  <a:srgbClr val="FFFFFF"/>
                </a:solidFill>
              </a:rPr>
              <a:t>Sample Class – single tablet</a:t>
            </a:r>
          </a:p>
        </p:txBody>
      </p:sp>
      <p:sp>
        <p:nvSpPr>
          <p:cNvPr id="279" name="Shape 279"/>
          <p:cNvSpPr/>
          <p:nvPr/>
        </p:nvSpPr>
        <p:spPr>
          <a:xfrm>
            <a:off x="480279" y="1424608"/>
            <a:ext cx="7951305" cy="496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lvl="0" indent="-342900">
              <a:spcBef>
                <a:spcPts val="1600"/>
              </a:spcBef>
              <a:buSzPct val="100000"/>
              <a:buFont typeface="Arial"/>
              <a:buChar char="•"/>
            </a:pPr>
            <a:r>
              <a:rPr sz="2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Show ancient Earth</a:t>
            </a:r>
          </a:p>
          <a:p>
            <a:pPr marL="342900" lvl="0" indent="-342900">
              <a:spcBef>
                <a:spcPts val="1600"/>
              </a:spcBef>
              <a:buSzPct val="100000"/>
              <a:buFont typeface="Arial"/>
              <a:buChar char="•"/>
            </a:pPr>
            <a:r>
              <a:rPr sz="2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Show temperature record</a:t>
            </a:r>
          </a:p>
          <a:p>
            <a:pPr marL="342900" lvl="0" indent="-342900">
              <a:spcBef>
                <a:spcPts val="1600"/>
              </a:spcBef>
              <a:buSzPct val="100000"/>
              <a:buFont typeface="Arial"/>
              <a:buChar char="•"/>
            </a:pPr>
            <a:r>
              <a:rPr sz="2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Ask students</a:t>
            </a:r>
          </a:p>
          <a:p>
            <a:pPr marL="800100" lvl="1" indent="-342900">
              <a:spcBef>
                <a:spcPts val="1600"/>
              </a:spcBef>
              <a:buSzPct val="100000"/>
              <a:buFont typeface="Arial"/>
              <a:buChar char="•"/>
            </a:pPr>
            <a:r>
              <a:rPr sz="2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Was Earth warmer or cooler 3000 years ago?</a:t>
            </a:r>
          </a:p>
          <a:p>
            <a:pPr marL="800100" lvl="1" indent="-342900">
              <a:spcBef>
                <a:spcPts val="1600"/>
              </a:spcBef>
              <a:buSzPct val="100000"/>
              <a:buFont typeface="Arial"/>
              <a:buChar char="•"/>
            </a:pPr>
            <a:r>
              <a:rPr sz="2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Why?</a:t>
            </a:r>
          </a:p>
          <a:p>
            <a:pPr marL="342900" lvl="0" indent="-342900">
              <a:spcBef>
                <a:spcPts val="1600"/>
              </a:spcBef>
              <a:buSzPct val="100000"/>
              <a:buFont typeface="Arial"/>
              <a:buChar char="•"/>
            </a:pPr>
            <a:r>
              <a:rPr sz="2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Make list of hypotheses</a:t>
            </a:r>
          </a:p>
          <a:p>
            <a:pPr marL="800100" lvl="1" indent="-342900">
              <a:spcBef>
                <a:spcPts val="1600"/>
              </a:spcBef>
              <a:buSzPct val="100000"/>
              <a:buFont typeface="Arial"/>
              <a:buChar char="•"/>
            </a:pPr>
            <a:r>
              <a:rPr sz="2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Show luminosity</a:t>
            </a:r>
          </a:p>
          <a:p>
            <a:pPr marL="800100" lvl="1" indent="-342900">
              <a:spcBef>
                <a:spcPts val="1600"/>
              </a:spcBef>
              <a:buSzPct val="100000"/>
              <a:buFont typeface="Arial"/>
              <a:buChar char="•"/>
            </a:pPr>
            <a:r>
              <a:rPr sz="2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Show CO2</a:t>
            </a:r>
          </a:p>
        </p:txBody>
      </p:sp>
    </p:spTree>
    <p:extLst>
      <p:ext uri="{BB962C8B-B14F-4D97-AF65-F5344CB8AC3E}">
        <p14:creationId xmlns:p14="http://schemas.microsoft.com/office/powerpoint/2010/main" val="3502832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/>
          </p:cNvSpPr>
          <p:nvPr>
            <p:ph type="sldNum" sz="quarter" idx="4294967295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</a:rPr>
              <a:t>94</a:t>
            </a:fld>
            <a:endParaRPr sz="1200">
              <a:solidFill>
                <a:srgbClr val="FFFFFF"/>
              </a:solidFill>
            </a:endParaRPr>
          </a:p>
        </p:txBody>
      </p:sp>
      <p:pic>
        <p:nvPicPr>
          <p:cNvPr id="28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6509" y="776795"/>
            <a:ext cx="3314701" cy="1422401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/>
        </p:nvSpPr>
        <p:spPr>
          <a:xfrm>
            <a:off x="4260638" y="1264475"/>
            <a:ext cx="426628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 u="sng">
                <a:solidFill>
                  <a:srgbClr val="1C6CF1"/>
                </a:solidFill>
                <a:uFill>
                  <a:solidFill>
                    <a:srgbClr val="1C6CF1"/>
                  </a:solidFill>
                </a:uFill>
                <a:hlinkClick r:id="rId3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  <a:uFillTx/>
              </a:defRPr>
            </a:pPr>
            <a:r>
              <a:rPr sz="2300" u="sng">
                <a:solidFill>
                  <a:srgbClr val="1C6CF1"/>
                </a:solidFill>
                <a:uFill>
                  <a:solidFill>
                    <a:srgbClr val="1C6CF1"/>
                  </a:solidFill>
                </a:uFill>
                <a:hlinkClick r:id="rId3"/>
              </a:rPr>
              <a:t>www.facebook.com/biointeractive</a:t>
            </a:r>
          </a:p>
        </p:txBody>
      </p:sp>
      <p:sp>
        <p:nvSpPr>
          <p:cNvPr id="284" name="Shape 284"/>
          <p:cNvSpPr/>
          <p:nvPr/>
        </p:nvSpPr>
        <p:spPr>
          <a:xfrm>
            <a:off x="1715443" y="2590800"/>
            <a:ext cx="5713114" cy="237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sz="3700" dirty="0">
                <a:solidFill>
                  <a:srgbClr val="FFFFFF"/>
                </a:solidFill>
              </a:rPr>
              <a:t>Subscribe to the Newsletter:</a:t>
            </a:r>
          </a:p>
          <a:p>
            <a:pPr lvl="0" algn="ctr"/>
            <a:endParaRPr sz="3700" dirty="0">
              <a:solidFill>
                <a:srgbClr val="FFFFFF"/>
              </a:solidFill>
            </a:endParaRPr>
          </a:p>
          <a:p>
            <a:pPr lvl="0" algn="ctr"/>
            <a:r>
              <a:rPr sz="3700" u="sng" dirty="0">
                <a:solidFill>
                  <a:srgbClr val="1C6CF1"/>
                </a:solidFill>
                <a:uFill>
                  <a:solidFill>
                    <a:srgbClr val="1C6CF1"/>
                  </a:solidFill>
                </a:uFill>
                <a:hlinkClick r:id="rId4"/>
              </a:rPr>
              <a:t>http://bit.ly/BINews</a:t>
            </a:r>
            <a:endParaRPr sz="3700" dirty="0">
              <a:solidFill>
                <a:srgbClr val="FFFFFF"/>
              </a:solidFill>
            </a:endParaRPr>
          </a:p>
        </p:txBody>
      </p:sp>
      <p:sp>
        <p:nvSpPr>
          <p:cNvPr id="285" name="Shape 285"/>
          <p:cNvSpPr/>
          <p:nvPr/>
        </p:nvSpPr>
        <p:spPr>
          <a:xfrm>
            <a:off x="3631372" y="4953000"/>
            <a:ext cx="4821335" cy="146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200" dirty="0">
                <a:solidFill>
                  <a:srgbClr val="FFFFFF"/>
                </a:solidFill>
              </a:rPr>
              <a:t>Questions:</a:t>
            </a:r>
          </a:p>
          <a:p>
            <a:pPr lvl="0"/>
            <a:r>
              <a:rPr sz="2200" dirty="0">
                <a:solidFill>
                  <a:srgbClr val="FFFFFF"/>
                </a:solidFill>
              </a:rPr>
              <a:t>Mark Nielsen - </a:t>
            </a:r>
            <a:r>
              <a:rPr sz="2200" u="sng" dirty="0">
                <a:solidFill>
                  <a:srgbClr val="1C6CF1"/>
                </a:solidFill>
                <a:uFill>
                  <a:solidFill>
                    <a:srgbClr val="1C6CF1"/>
                  </a:solidFill>
                </a:uFill>
                <a:hlinkClick r:id="rId5"/>
              </a:rPr>
              <a:t>nielsenm@hhmi.org</a:t>
            </a:r>
            <a:endParaRPr sz="2200" dirty="0">
              <a:solidFill>
                <a:srgbClr val="FFFFFF"/>
              </a:solidFill>
            </a:endParaRPr>
          </a:p>
          <a:p>
            <a:pPr lvl="0"/>
            <a:r>
              <a:rPr sz="2200" dirty="0">
                <a:solidFill>
                  <a:srgbClr val="FFFFFF"/>
                </a:solidFill>
              </a:rPr>
              <a:t>Heather Olins - </a:t>
            </a:r>
            <a:r>
              <a:rPr sz="2200" u="sng" dirty="0">
                <a:solidFill>
                  <a:srgbClr val="1C6CF1"/>
                </a:solidFill>
                <a:uFill>
                  <a:solidFill>
                    <a:srgbClr val="1C6CF1"/>
                  </a:solidFill>
                </a:uFill>
                <a:hlinkClick r:id="rId6"/>
              </a:rPr>
              <a:t>holins@oeb.harvard.edu</a:t>
            </a:r>
            <a:endParaRPr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15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theme/theme1.xml><?xml version="1.0" encoding="utf-8"?>
<a:theme xmlns:a="http://schemas.openxmlformats.org/drawingml/2006/main" name="NAAE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2079</TotalTime>
  <Words>585</Words>
  <Application>Microsoft Macintosh PowerPoint</Application>
  <PresentationFormat>On-screen Show (4:3)</PresentationFormat>
  <Paragraphs>143</Paragraphs>
  <Slides>94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5" baseType="lpstr">
      <vt:lpstr>NAAEE</vt:lpstr>
      <vt:lpstr>Changing Planet −  Earth and Life Through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EarthViewer</vt:lpstr>
      <vt:lpstr>EarthViewer Tour</vt:lpstr>
      <vt:lpstr>Navigate The World</vt:lpstr>
      <vt:lpstr>PowerPoint Presentation</vt:lpstr>
      <vt:lpstr>Three distinct time periods</vt:lpstr>
      <vt:lpstr>Deep Time  (4.5 billion years)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Phanerozoic  (500 million years)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Modern Time (100 years)</vt:lpstr>
      <vt:lpstr>PowerPoint Presentation</vt:lpstr>
      <vt:lpstr>PowerPoint Presentation</vt:lpstr>
      <vt:lpstr>PowerPoint Presentation</vt:lpstr>
      <vt:lpstr>PowerPoint Presentation</vt:lpstr>
      <vt:lpstr>Continental Reconstructions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Explore the data</vt:lpstr>
      <vt:lpstr>Exploring the  Faint Young Sun Hypothesis</vt:lpstr>
      <vt:lpstr>PowerPoint Presentation</vt:lpstr>
      <vt:lpstr>PowerPoint Presentation</vt:lpstr>
      <vt:lpstr>PowerPoint Presentation</vt:lpstr>
      <vt:lpstr>Mass Extinctions</vt:lpstr>
      <vt:lpstr>Additional Data Layers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Depth Content</vt:lpstr>
      <vt:lpstr>PowerPoint Presentation</vt:lpstr>
      <vt:lpstr>PowerPoint Presentation</vt:lpstr>
      <vt:lpstr>Give it a try!</vt:lpstr>
      <vt:lpstr>PowerPoint Presentation</vt:lpstr>
      <vt:lpstr>PowerPoint Presentation</vt:lpstr>
      <vt:lpstr>PowerPoint Presentation</vt:lpstr>
      <vt:lpstr>EarthViewer in the Classroom</vt:lpstr>
      <vt:lpstr>A Tool for Educators - Content</vt:lpstr>
      <vt:lpstr>A Tool for Educators - implementation</vt:lpstr>
      <vt:lpstr>Possible Inquiry Topics</vt:lpstr>
      <vt:lpstr>Sample Class – a few tablets</vt:lpstr>
      <vt:lpstr>Sample Class – single tablet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Stine PhD, Megan J</dc:creator>
  <cp:keywords/>
  <dc:description/>
  <cp:lastModifiedBy>Nielsen, Mark</cp:lastModifiedBy>
  <cp:revision>44</cp:revision>
  <dcterms:created xsi:type="dcterms:W3CDTF">2014-09-10T13:40:27Z</dcterms:created>
  <dcterms:modified xsi:type="dcterms:W3CDTF">2015-02-05T14:43:13Z</dcterms:modified>
  <cp:category/>
</cp:coreProperties>
</file>